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0"/>
  </p:normalViewPr>
  <p:slideViewPr>
    <p:cSldViewPr snapToGrid="0">
      <p:cViewPr varScale="1">
        <p:scale>
          <a:sx n="102" d="100"/>
          <a:sy n="10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l="12054" r="12054"/>
          <a:stretch>
            <a:fillRect/>
          </a:stretch>
        </p:blipFill>
        <p:spPr>
          <a:xfrm>
            <a:off x="6572250" y="838200"/>
            <a:ext cx="4857750" cy="4000500"/>
          </a:xfrm>
          <a:prstGeom prst="roundRect">
            <a:avLst>
              <a:gd name="adj" fmla="val 5714"/>
            </a:avLst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584399-6E8F-455B-86FB-D2A01D7A07B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2222"/>
            </a:avLst>
          </a:prstGeom>
          <a:solidFill>
            <a:srgbClr val="082B30">
              <a:alpha val="8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79F48C-D0AA-4660-B2D6-24EBF5428BED}"/>
              </a:ext>
            </a:extLst>
          </p:cNvPr>
          <p:cNvSpPr>
            <a:spLocks noGrp="1"/>
          </p:cNvSpPr>
          <p:nvPr/>
        </p:nvSpPr>
        <p:spPr>
          <a:xfrm>
            <a:off x="685800" y="628650"/>
            <a:ext cx="342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LINK BY TA WORLD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3E0AA-E64A-4CE6-B185-368D3AB3F617}"/>
              </a:ext>
            </a:extLst>
          </p:cNvPr>
          <p:cNvSpPr>
            <a:spLocks noGrp="1"/>
          </p:cNvSpPr>
          <p:nvPr/>
        </p:nvSpPr>
        <p:spPr>
          <a:xfrm>
            <a:off x="685800" y="1238250"/>
            <a:ext cx="5905500" cy="1866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Your contracted hotel rates, now bookable online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F550B-6173-41AD-9AD3-0F4670F44AED}"/>
              </a:ext>
            </a:extLst>
          </p:cNvPr>
          <p:cNvSpPr>
            <a:spLocks noGrp="1"/>
          </p:cNvSpPr>
          <p:nvPr/>
        </p:nvSpPr>
        <p:spPr>
          <a:xfrm>
            <a:off x="723900" y="3333750"/>
            <a:ext cx="5810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0">
                <a:solidFill>
                  <a:srgbClr val="D7E8EA"/>
                </a:solidFill>
              </a:defRPr>
            </a:pPr>
            <a:r>
              <a:rPr sz="1575" b="0">
                <a:solidFill>
                  <a:srgbClr val="D7E8EA"/>
                </a:solidFill>
              </a:rPr>
              <a:t>For travel agents, DMCs, consolidators and wholesalers who want their own B2B + B2C hotel booking website with private rates, margins, inventory and vouchers.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5096505-A68E-4DCB-A04E-3D300A1D83A9}"/>
              </a:ext>
            </a:extLst>
          </p:cNvPr>
          <p:cNvSpPr>
            <a:spLocks noGrp="1"/>
          </p:cNvSpPr>
          <p:nvPr/>
        </p:nvSpPr>
        <p:spPr>
          <a:xfrm>
            <a:off x="723900" y="4705350"/>
            <a:ext cx="114300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5798D-B9EB-4467-85DC-016AFF51D5D5}"/>
              </a:ext>
            </a:extLst>
          </p:cNvPr>
          <p:cNvSpPr>
            <a:spLocks noGrp="1"/>
          </p:cNvSpPr>
          <p:nvPr/>
        </p:nvSpPr>
        <p:spPr>
          <a:xfrm>
            <a:off x="857250" y="4743972"/>
            <a:ext cx="8763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 dirty="0">
                <a:solidFill>
                  <a:srgbClr val="C9FFF5"/>
                </a:solidFill>
              </a:rPr>
              <a:t>Own domain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10A6CB4-CF4E-4987-96B7-C1C9396CE4A3}"/>
              </a:ext>
            </a:extLst>
          </p:cNvPr>
          <p:cNvSpPr>
            <a:spLocks noGrp="1"/>
          </p:cNvSpPr>
          <p:nvPr/>
        </p:nvSpPr>
        <p:spPr>
          <a:xfrm>
            <a:off x="2038350" y="4705350"/>
            <a:ext cx="116205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1BB700-5B38-465C-9374-7313C6F62ED3}"/>
              </a:ext>
            </a:extLst>
          </p:cNvPr>
          <p:cNvSpPr>
            <a:spLocks noGrp="1"/>
          </p:cNvSpPr>
          <p:nvPr/>
        </p:nvSpPr>
        <p:spPr>
          <a:xfrm>
            <a:off x="2271908" y="4743972"/>
            <a:ext cx="895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 dirty="0">
                <a:solidFill>
                  <a:srgbClr val="C9FFF5"/>
                </a:solidFill>
              </a:rPr>
              <a:t>B2B + B2C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D194B7F-4AC5-462E-AD36-F0604541A4F5}"/>
              </a:ext>
            </a:extLst>
          </p:cNvPr>
          <p:cNvSpPr>
            <a:spLocks noGrp="1"/>
          </p:cNvSpPr>
          <p:nvPr/>
        </p:nvSpPr>
        <p:spPr>
          <a:xfrm>
            <a:off x="3371850" y="4705350"/>
            <a:ext cx="1352550" cy="323850"/>
          </a:xfrm>
          <a:prstGeom prst="roundRect">
            <a:avLst>
              <a:gd name="adj" fmla="val 50000"/>
            </a:avLst>
          </a:prstGeom>
          <a:solidFill>
            <a:srgbClr val="10484E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308235-C226-4A1B-B3D6-22B8D8D58C09}"/>
              </a:ext>
            </a:extLst>
          </p:cNvPr>
          <p:cNvSpPr>
            <a:spLocks noGrp="1"/>
          </p:cNvSpPr>
          <p:nvPr/>
        </p:nvSpPr>
        <p:spPr>
          <a:xfrm>
            <a:off x="3655512" y="4743972"/>
            <a:ext cx="10858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C9FFF5"/>
                </a:solidFill>
              </a:defRPr>
            </a:pPr>
            <a:r>
              <a:rPr sz="900" b="1" dirty="0">
                <a:solidFill>
                  <a:srgbClr val="C9FFF5"/>
                </a:solidFill>
              </a:rPr>
              <a:t>Private rates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55948D-2403-49CF-917B-8BEBF87AA2F2}"/>
              </a:ext>
            </a:extLst>
          </p:cNvPr>
          <p:cNvSpPr>
            <a:spLocks noGrp="1"/>
          </p:cNvSpPr>
          <p:nvPr/>
        </p:nvSpPr>
        <p:spPr>
          <a:xfrm>
            <a:off x="723900" y="6115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Prepared for travel agent, DMC and consolidator conversations</a:t>
            </a:r>
          </a:p>
        </p:txBody>
      </p:sp>
    </p:spTree>
    <p:extLst>
      <p:ext uri="{BB962C8B-B14F-4D97-AF65-F5344CB8AC3E}">
        <p14:creationId xmlns:p14="http://schemas.microsoft.com/office/powerpoint/2010/main" val="1486138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5AFD4EA-208C-403A-8632-F055C6536F54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SELLING TOOLS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676E40-6B56-420B-90C5-F51205FBFA73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Agents can promote hotels instead of only forwarding rates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6334E0-C538-4A51-B234-D2E97F889A32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Link gives the agent tools to turn contracts into campaigns and repeatable sales.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46B8565-D911-497A-AAD2-62DDC92F1FB4}"/>
              </a:ext>
            </a:extLst>
          </p:cNvPr>
          <p:cNvSpPr>
            <a:spLocks noGrp="1"/>
          </p:cNvSpPr>
          <p:nvPr/>
        </p:nvSpPr>
        <p:spPr>
          <a:xfrm>
            <a:off x="914400" y="262890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D476572-6CFA-4586-A8EB-71A3F7281F6E}"/>
              </a:ext>
            </a:extLst>
          </p:cNvPr>
          <p:cNvSpPr>
            <a:spLocks noGrp="1"/>
          </p:cNvSpPr>
          <p:nvPr/>
        </p:nvSpPr>
        <p:spPr>
          <a:xfrm>
            <a:off x="1085850" y="28003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025415-BF20-4927-8C81-F19ED7C2FC2E}"/>
              </a:ext>
            </a:extLst>
          </p:cNvPr>
          <p:cNvSpPr>
            <a:spLocks noGrp="1"/>
          </p:cNvSpPr>
          <p:nvPr/>
        </p:nvSpPr>
        <p:spPr>
          <a:xfrm>
            <a:off x="1638300" y="281940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Offers and packages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4DAD4B-550D-4A5A-BCC0-C0505088B4E2}"/>
              </a:ext>
            </a:extLst>
          </p:cNvPr>
          <p:cNvSpPr>
            <a:spLocks noGrp="1"/>
          </p:cNvSpPr>
          <p:nvPr/>
        </p:nvSpPr>
        <p:spPr>
          <a:xfrm>
            <a:off x="1143000" y="335280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Book 3 nights, get last night complimentary; minimum-stay benefits; room-only or meal-plan based offers.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546BDB9-DA78-4242-8329-9656FEC25EF2}"/>
              </a:ext>
            </a:extLst>
          </p:cNvPr>
          <p:cNvSpPr>
            <a:spLocks noGrp="1"/>
          </p:cNvSpPr>
          <p:nvPr/>
        </p:nvSpPr>
        <p:spPr>
          <a:xfrm>
            <a:off x="4591050" y="262890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754AFE0-5A1A-49C6-A6F5-325A8296BF6A}"/>
              </a:ext>
            </a:extLst>
          </p:cNvPr>
          <p:cNvSpPr>
            <a:spLocks noGrp="1"/>
          </p:cNvSpPr>
          <p:nvPr/>
        </p:nvSpPr>
        <p:spPr>
          <a:xfrm>
            <a:off x="4762500" y="28003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EC19BB-44D9-42A3-8D0A-153C81D4BCCE}"/>
              </a:ext>
            </a:extLst>
          </p:cNvPr>
          <p:cNvSpPr>
            <a:spLocks noGrp="1"/>
          </p:cNvSpPr>
          <p:nvPr/>
        </p:nvSpPr>
        <p:spPr>
          <a:xfrm>
            <a:off x="5314950" y="281940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Discount coupons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C87703-3523-4795-A5F9-70A273141CBC}"/>
              </a:ext>
            </a:extLst>
          </p:cNvPr>
          <p:cNvSpPr>
            <a:spLocks noGrp="1"/>
          </p:cNvSpPr>
          <p:nvPr/>
        </p:nvSpPr>
        <p:spPr>
          <a:xfrm>
            <a:off x="4819650" y="335280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Hotel-wise, chain-wise, selected user or email, percentage cap or fixed amount discounts.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37B8884-B8F2-47EB-B8B7-34C15937A03D}"/>
              </a:ext>
            </a:extLst>
          </p:cNvPr>
          <p:cNvSpPr>
            <a:spLocks noGrp="1"/>
          </p:cNvSpPr>
          <p:nvPr/>
        </p:nvSpPr>
        <p:spPr>
          <a:xfrm>
            <a:off x="8267700" y="2628900"/>
            <a:ext cx="3028950" cy="219075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A94FAF2-21AA-4257-A927-E81181C990A4}"/>
              </a:ext>
            </a:extLst>
          </p:cNvPr>
          <p:cNvSpPr>
            <a:spLocks noGrp="1"/>
          </p:cNvSpPr>
          <p:nvPr/>
        </p:nvSpPr>
        <p:spPr>
          <a:xfrm>
            <a:off x="8439150" y="28003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A2157C-B094-44DB-A648-E310EA6176FD}"/>
              </a:ext>
            </a:extLst>
          </p:cNvPr>
          <p:cNvSpPr>
            <a:spLocks noGrp="1"/>
          </p:cNvSpPr>
          <p:nvPr/>
        </p:nvSpPr>
        <p:spPr>
          <a:xfrm>
            <a:off x="8991600" y="2819400"/>
            <a:ext cx="2114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Homepage sliders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CA0507-32D8-480D-A700-53CD0E43EA55}"/>
              </a:ext>
            </a:extLst>
          </p:cNvPr>
          <p:cNvSpPr>
            <a:spLocks noGrp="1"/>
          </p:cNvSpPr>
          <p:nvPr/>
        </p:nvSpPr>
        <p:spPr>
          <a:xfrm>
            <a:off x="8496300" y="3352800"/>
            <a:ext cx="25717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Promote preferred hotels, special deals or paid partner placements on the website homepage.</a:t>
            </a:r>
            <a:r>
              <a:rPr lang="en-US" sz="1125" b="0" dirty="0">
                <a:solidFill>
                  <a:srgbClr val="64748B"/>
                </a:solidFill>
              </a:rPr>
              <a:t> You can even charge a fee from Hotels for this space.</a:t>
            </a:r>
            <a:endParaRPr sz="1125" b="0" dirty="0">
              <a:solidFill>
                <a:srgbClr val="64748B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842E15-C6A5-403E-9DD7-FAFE8F74CB33}"/>
              </a:ext>
            </a:extLst>
          </p:cNvPr>
          <p:cNvSpPr>
            <a:spLocks noGrp="1"/>
          </p:cNvSpPr>
          <p:nvPr/>
        </p:nvSpPr>
        <p:spPr>
          <a:xfrm>
            <a:off x="1657350" y="5467350"/>
            <a:ext cx="8877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B5F59"/>
                </a:solidFill>
              </a:defRPr>
            </a:pPr>
            <a:r>
              <a:rPr sz="2100" b="1">
                <a:solidFill>
                  <a:srgbClr val="0B5F59"/>
                </a:solidFill>
              </a:rPr>
              <a:t>This helps an agent sell inventory and contracted rates, not just store them.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EB4A8E-EFAE-430A-A974-C624E15C7054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E276BA-2C3F-4B14-BBD2-41B6D4A68F10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86369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FD8B528-6380-4498-AB30-C67FC59F6AD8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TEAM CONTROL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128E6A-2782-4722-9035-F0179EB9D164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The owner can give employees only the access they need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088043-C37D-480D-BE4F-DE38AF752CD6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Reservations, accounts and rate-loading teams can work inside the same system without exposing every control to everyone.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D6104B-FE41-468B-B357-1E35B02AE07A}"/>
              </a:ext>
            </a:extLst>
          </p:cNvPr>
          <p:cNvSpPr>
            <a:spLocks noGrp="1"/>
          </p:cNvSpPr>
          <p:nvPr/>
        </p:nvSpPr>
        <p:spPr>
          <a:xfrm>
            <a:off x="1066800" y="268605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CCE435D-FB77-4FA1-AE44-ED21F205DDFD}"/>
              </a:ext>
            </a:extLst>
          </p:cNvPr>
          <p:cNvSpPr>
            <a:spLocks noGrp="1"/>
          </p:cNvSpPr>
          <p:nvPr/>
        </p:nvSpPr>
        <p:spPr>
          <a:xfrm>
            <a:off x="1238250" y="28575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DFDE16-169F-47B8-8017-AC64028EDBED}"/>
              </a:ext>
            </a:extLst>
          </p:cNvPr>
          <p:cNvSpPr>
            <a:spLocks noGrp="1"/>
          </p:cNvSpPr>
          <p:nvPr/>
        </p:nvSpPr>
        <p:spPr>
          <a:xfrm>
            <a:off x="1790700" y="287655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Reservations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77C291-B71A-4217-8768-E54368FBA6EA}"/>
              </a:ext>
            </a:extLst>
          </p:cNvPr>
          <p:cNvSpPr>
            <a:spLocks noGrp="1"/>
          </p:cNvSpPr>
          <p:nvPr/>
        </p:nvSpPr>
        <p:spPr>
          <a:xfrm>
            <a:off x="1295400" y="3347320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Bookings, availability requests, confirmation numbers and vouchers.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DB5AC03-09E9-48FD-8138-89DDE234A4FF}"/>
              </a:ext>
            </a:extLst>
          </p:cNvPr>
          <p:cNvSpPr>
            <a:spLocks noGrp="1"/>
          </p:cNvSpPr>
          <p:nvPr/>
        </p:nvSpPr>
        <p:spPr>
          <a:xfrm>
            <a:off x="6115050" y="268605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6BBB6C-67AB-4CBB-BAC4-ECB572E57D43}"/>
              </a:ext>
            </a:extLst>
          </p:cNvPr>
          <p:cNvSpPr>
            <a:spLocks noGrp="1"/>
          </p:cNvSpPr>
          <p:nvPr/>
        </p:nvSpPr>
        <p:spPr>
          <a:xfrm>
            <a:off x="6286500" y="28575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1D25A9-5C7C-4E55-91F9-0E384BAC6FF7}"/>
              </a:ext>
            </a:extLst>
          </p:cNvPr>
          <p:cNvSpPr>
            <a:spLocks noGrp="1"/>
          </p:cNvSpPr>
          <p:nvPr/>
        </p:nvSpPr>
        <p:spPr>
          <a:xfrm>
            <a:off x="6838950" y="287655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Accounts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1CDDBF-C73B-4184-A6E5-E52B52E429E6}"/>
              </a:ext>
            </a:extLst>
          </p:cNvPr>
          <p:cNvSpPr>
            <a:spLocks noGrp="1"/>
          </p:cNvSpPr>
          <p:nvPr/>
        </p:nvSpPr>
        <p:spPr>
          <a:xfrm>
            <a:off x="6343650" y="3372372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Wallet top-ups, payment history, booking payments and reports.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21CC60C-846A-405A-9A63-238F556F8171}"/>
              </a:ext>
            </a:extLst>
          </p:cNvPr>
          <p:cNvSpPr>
            <a:spLocks noGrp="1"/>
          </p:cNvSpPr>
          <p:nvPr/>
        </p:nvSpPr>
        <p:spPr>
          <a:xfrm>
            <a:off x="1066800" y="413385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B6416B5-0A89-4986-A4DC-0D1F8E5C13BD}"/>
              </a:ext>
            </a:extLst>
          </p:cNvPr>
          <p:cNvSpPr>
            <a:spLocks noGrp="1"/>
          </p:cNvSpPr>
          <p:nvPr/>
        </p:nvSpPr>
        <p:spPr>
          <a:xfrm>
            <a:off x="1238250" y="43053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D3CD7A-344A-4DA1-A0DA-F5503AD649DF}"/>
              </a:ext>
            </a:extLst>
          </p:cNvPr>
          <p:cNvSpPr>
            <a:spLocks noGrp="1"/>
          </p:cNvSpPr>
          <p:nvPr/>
        </p:nvSpPr>
        <p:spPr>
          <a:xfrm>
            <a:off x="1790700" y="432435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Rate loading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469709-5138-4931-8F12-AF6E2B3980B2}"/>
              </a:ext>
            </a:extLst>
          </p:cNvPr>
          <p:cNvSpPr>
            <a:spLocks noGrp="1"/>
          </p:cNvSpPr>
          <p:nvPr/>
        </p:nvSpPr>
        <p:spPr>
          <a:xfrm>
            <a:off x="1295400" y="4832698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Hotels, rooms, date-wise rates, supplements and stop-sale.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9316F02-E955-4F86-82FC-2CB344F83090}"/>
              </a:ext>
            </a:extLst>
          </p:cNvPr>
          <p:cNvSpPr>
            <a:spLocks noGrp="1"/>
          </p:cNvSpPr>
          <p:nvPr/>
        </p:nvSpPr>
        <p:spPr>
          <a:xfrm>
            <a:off x="6115050" y="4133850"/>
            <a:ext cx="4572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3A0B9A6-EC20-466D-85A9-D00272E481AB}"/>
              </a:ext>
            </a:extLst>
          </p:cNvPr>
          <p:cNvSpPr>
            <a:spLocks noGrp="1"/>
          </p:cNvSpPr>
          <p:nvPr/>
        </p:nvSpPr>
        <p:spPr>
          <a:xfrm>
            <a:off x="6286500" y="43053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A32893-356C-48D1-B9B3-ED1AE001E996}"/>
              </a:ext>
            </a:extLst>
          </p:cNvPr>
          <p:cNvSpPr>
            <a:spLocks noGrp="1"/>
          </p:cNvSpPr>
          <p:nvPr/>
        </p:nvSpPr>
        <p:spPr>
          <a:xfrm>
            <a:off x="6838950" y="4324350"/>
            <a:ext cx="3657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Support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70D090-2976-4D3A-B6BF-078A8AA275C6}"/>
              </a:ext>
            </a:extLst>
          </p:cNvPr>
          <p:cNvSpPr>
            <a:spLocks noGrp="1"/>
          </p:cNvSpPr>
          <p:nvPr/>
        </p:nvSpPr>
        <p:spPr>
          <a:xfrm>
            <a:off x="6343650" y="4832698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Buyer communication, live chat and broadcast messages.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9544AF-0928-4E3B-94B4-03CCC8E336A7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5EE179-6C05-4A80-9351-58A1DB562219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55836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E7A372-CFE4-4CE4-B00B-B1EC53D3EBAF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WHO SHOULD USE IT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C5FD31-1D2C-4276-A766-EF6438C04931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 dirty="0">
                <a:solidFill>
                  <a:srgbClr val="111827"/>
                </a:solidFill>
              </a:rPr>
              <a:t>Link fits agents who already have hotel buying power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1DA2C0-6BDE-469C-9169-A6362ECCEC74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It is strongest when the agent has contracted rates, pre-purchased inventory, a network of sub-agents, or a destination/product focus.</a:t>
            </a:r>
          </a:p>
        </p:txBody>
      </p:sp>
      <p:graphicFrame>
        <p:nvGraphicFramePr>
          <p:cNvPr id="10" name="Table 9"/>
          <p:cNvGraphicFramePr/>
          <p:nvPr>
            <p:extLst>
              <p:ext uri="{D42A27DB-BD31-4B8C-83A1-F6EECF244321}">
                <p14:modId xmlns:p14="http://schemas.microsoft.com/office/powerpoint/2010/main" val="2588664040"/>
              </p:ext>
            </p:extLst>
          </p:nvPr>
        </p:nvGraphicFramePr>
        <p:xfrm>
          <a:off x="876300" y="2946486"/>
          <a:ext cx="10439401" cy="2781300"/>
        </p:xfrm>
        <a:graphic>
          <a:graphicData uri="http://schemas.openxmlformats.org/drawingml/2006/table">
            <a:tbl>
              <a:tblPr firstRow="1" bandRow="1"/>
              <a:tblGrid>
                <a:gridCol w="3021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0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7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6260">
                <a:tc>
                  <a:txBody>
                    <a:bodyPr/>
                    <a:lstStyle/>
                    <a:p>
                      <a:r>
                        <a:rPr sz="1125" b="1" dirty="0">
                          <a:solidFill>
                            <a:srgbClr val="FFFFFF"/>
                          </a:solidFill>
                        </a:rPr>
                        <a:t>Business type</a:t>
                      </a:r>
                    </a:p>
                  </a:txBody>
                  <a:tcPr anchor="ctr">
                    <a:solidFill>
                      <a:srgbClr val="0B5F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Primary use</a:t>
                      </a:r>
                    </a:p>
                  </a:txBody>
                  <a:tcPr anchor="ctr">
                    <a:solidFill>
                      <a:srgbClr val="0B5F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FFFFFF"/>
                          </a:solidFill>
                        </a:rPr>
                        <a:t>Best plan direction</a:t>
                      </a:r>
                    </a:p>
                  </a:txBody>
                  <a:tcPr anchor="ctr">
                    <a:solidFill>
                      <a:srgbClr val="0B5F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r>
                        <a:rPr sz="1125" b="1" dirty="0">
                          <a:solidFill>
                            <a:srgbClr val="111827"/>
                          </a:solidFill>
                        </a:rPr>
                        <a:t>Small travel agent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Organi</a:t>
                      </a:r>
                      <a:r>
                        <a:rPr lang="en-US" sz="1125" b="0" dirty="0">
                          <a:solidFill>
                            <a:srgbClr val="64748B"/>
                          </a:solidFill>
                        </a:rPr>
                        <a:t>z</a:t>
                      </a:r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e contracted rates and search faster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64748B"/>
                          </a:solidFill>
                        </a:rPr>
                        <a:t>Starter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827"/>
                          </a:solidFill>
                        </a:rPr>
                        <a:t>DMC / destination specialist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Sell selected hotels to agents and direct clients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64748B"/>
                          </a:solidFill>
                        </a:rPr>
                        <a:t>The Best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827"/>
                          </a:solidFill>
                        </a:rPr>
                        <a:t>Hotel consolidator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Approve agents, manage margins and distribute many hotels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>
                          <a:solidFill>
                            <a:srgbClr val="64748B"/>
                          </a:solidFill>
                        </a:rPr>
                        <a:t>The Best+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260">
                <a:tc>
                  <a:txBody>
                    <a:bodyPr/>
                    <a:lstStyle/>
                    <a:p>
                      <a:r>
                        <a:rPr sz="1125" b="1">
                          <a:solidFill>
                            <a:srgbClr val="111827"/>
                          </a:solidFill>
                        </a:rPr>
                        <a:t>Large wholesaler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Unlimited hotel selling, custom reports and heavier operations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sz="1125" b="0" dirty="0">
                          <a:solidFill>
                            <a:srgbClr val="64748B"/>
                          </a:solidFill>
                        </a:rPr>
                        <a:t>Premium Managed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FAEF949-9044-40AD-B292-7ECF250D5DFE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3F0C8-0ABE-4AC8-8BAB-216986B6C50D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82188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D91E1898-9B9A-4948-B170-BAE2A94A54AA}"/>
              </a:ext>
            </a:extLst>
          </p:cNvPr>
          <p:cNvSpPr>
            <a:spLocks noGrp="1"/>
          </p:cNvSpPr>
          <p:nvPr/>
        </p:nvSpPr>
        <p:spPr>
          <a:xfrm>
            <a:off x="685800" y="57698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 dirty="0">
                <a:solidFill>
                  <a:srgbClr val="0B5F59"/>
                </a:solidFill>
              </a:rPr>
              <a:t>PRICING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64DE90-ABC9-4CC8-B3AF-C9F7D6D21228}"/>
              </a:ext>
            </a:extLst>
          </p:cNvPr>
          <p:cNvSpPr>
            <a:spLocks noGrp="1"/>
          </p:cNvSpPr>
          <p:nvPr/>
        </p:nvSpPr>
        <p:spPr>
          <a:xfrm>
            <a:off x="685800" y="85177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 dirty="0">
                <a:solidFill>
                  <a:srgbClr val="111827"/>
                </a:solidFill>
              </a:rPr>
              <a:t>Plans scale from rate </a:t>
            </a:r>
            <a:r>
              <a:rPr sz="3225" b="1" dirty="0" err="1">
                <a:solidFill>
                  <a:srgbClr val="111827"/>
                </a:solidFill>
              </a:rPr>
              <a:t>organisation</a:t>
            </a:r>
            <a:r>
              <a:rPr sz="3225" b="1" dirty="0">
                <a:solidFill>
                  <a:srgbClr val="111827"/>
                </a:solidFill>
              </a:rPr>
              <a:t> to full distribution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90575D-1E7B-4AC2-813E-A47AF3BCAB2C}"/>
              </a:ext>
            </a:extLst>
          </p:cNvPr>
          <p:cNvSpPr>
            <a:spLocks noGrp="1"/>
          </p:cNvSpPr>
          <p:nvPr/>
        </p:nvSpPr>
        <p:spPr>
          <a:xfrm>
            <a:off x="685799" y="1882558"/>
            <a:ext cx="8984293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same platform can start as a serious rate library and grow into a complete B2B/B2C hotel selling engine.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99E59B4-D9F0-470A-A39C-9EE00DEFFB45}"/>
              </a:ext>
            </a:extLst>
          </p:cNvPr>
          <p:cNvSpPr>
            <a:spLocks noGrp="1"/>
          </p:cNvSpPr>
          <p:nvPr/>
        </p:nvSpPr>
        <p:spPr>
          <a:xfrm>
            <a:off x="609600" y="2338974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AD38C48-0985-484E-ABD2-129476DBAE49}"/>
              </a:ext>
            </a:extLst>
          </p:cNvPr>
          <p:cNvSpPr>
            <a:spLocks noGrp="1"/>
          </p:cNvSpPr>
          <p:nvPr/>
        </p:nvSpPr>
        <p:spPr>
          <a:xfrm>
            <a:off x="819150" y="2510424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D9F5D3-A908-41D8-AA26-9EEEECB0E133}"/>
              </a:ext>
            </a:extLst>
          </p:cNvPr>
          <p:cNvSpPr>
            <a:spLocks noGrp="1"/>
          </p:cNvSpPr>
          <p:nvPr/>
        </p:nvSpPr>
        <p:spPr>
          <a:xfrm>
            <a:off x="952500" y="2561572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6B4C0C-AE48-4AF6-B6B2-2024B15473F7}"/>
              </a:ext>
            </a:extLst>
          </p:cNvPr>
          <p:cNvSpPr>
            <a:spLocks noGrp="1"/>
          </p:cNvSpPr>
          <p:nvPr/>
        </p:nvSpPr>
        <p:spPr>
          <a:xfrm>
            <a:off x="819150" y="2929524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Starter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750C72-83E1-46B1-9E73-439FFF452430}"/>
              </a:ext>
            </a:extLst>
          </p:cNvPr>
          <p:cNvSpPr>
            <a:spLocks noGrp="1"/>
          </p:cNvSpPr>
          <p:nvPr/>
        </p:nvSpPr>
        <p:spPr>
          <a:xfrm>
            <a:off x="838200" y="3405774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₹19,999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6532778-46E6-4B62-A5A8-A20BF3B05AC5}"/>
              </a:ext>
            </a:extLst>
          </p:cNvPr>
          <p:cNvSpPr>
            <a:spLocks noGrp="1"/>
          </p:cNvSpPr>
          <p:nvPr/>
        </p:nvSpPr>
        <p:spPr>
          <a:xfrm>
            <a:off x="819150" y="3520074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E3AE17-B99F-4AAE-AD6F-A1473936659D}"/>
              </a:ext>
            </a:extLst>
          </p:cNvPr>
          <p:cNvSpPr>
            <a:spLocks noGrp="1"/>
          </p:cNvSpPr>
          <p:nvPr/>
        </p:nvSpPr>
        <p:spPr>
          <a:xfrm>
            <a:off x="819150" y="3653424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₹9,999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2DB64E-2686-4403-98D2-2CB8186F5CFE}"/>
              </a:ext>
            </a:extLst>
          </p:cNvPr>
          <p:cNvSpPr>
            <a:spLocks noGrp="1"/>
          </p:cNvSpPr>
          <p:nvPr/>
        </p:nvSpPr>
        <p:spPr>
          <a:xfrm>
            <a:off x="838200" y="40344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C17D187-20B9-4A96-974B-08B20913CBBB}"/>
              </a:ext>
            </a:extLst>
          </p:cNvPr>
          <p:cNvSpPr>
            <a:spLocks noGrp="1"/>
          </p:cNvSpPr>
          <p:nvPr/>
        </p:nvSpPr>
        <p:spPr>
          <a:xfrm>
            <a:off x="819150" y="4282074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D0CCF5-3371-4628-A236-400CD97C24D6}"/>
              </a:ext>
            </a:extLst>
          </p:cNvPr>
          <p:cNvSpPr>
            <a:spLocks noGrp="1"/>
          </p:cNvSpPr>
          <p:nvPr/>
        </p:nvSpPr>
        <p:spPr>
          <a:xfrm>
            <a:off x="819150" y="4472574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₹9,999/year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5A1B3-D2E7-42F7-A5FA-0BE2340BE285}"/>
              </a:ext>
            </a:extLst>
          </p:cNvPr>
          <p:cNvSpPr>
            <a:spLocks noGrp="1"/>
          </p:cNvSpPr>
          <p:nvPr/>
        </p:nvSpPr>
        <p:spPr>
          <a:xfrm>
            <a:off x="838200" y="50631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7A4E8E-F58F-4FA5-B73F-2ACCF3A7B38F}"/>
              </a:ext>
            </a:extLst>
          </p:cNvPr>
          <p:cNvSpPr>
            <a:spLocks noGrp="1"/>
          </p:cNvSpPr>
          <p:nvPr/>
        </p:nvSpPr>
        <p:spPr>
          <a:xfrm>
            <a:off x="819150" y="5444124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Best for agents who want to organise contracted hotel rates professionally.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E94E5C0-E950-4A2F-A395-E2AA40EBA713}"/>
              </a:ext>
            </a:extLst>
          </p:cNvPr>
          <p:cNvSpPr>
            <a:spLocks noGrp="1"/>
          </p:cNvSpPr>
          <p:nvPr/>
        </p:nvSpPr>
        <p:spPr>
          <a:xfrm>
            <a:off x="3467100" y="2338974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1FFFC"/>
          </a:solidFill>
          <a:ln w="19050">
            <a:solidFill>
              <a:srgbClr val="65D8C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0E975F6-5459-4261-B5E3-5A1526BDC0C1}"/>
              </a:ext>
            </a:extLst>
          </p:cNvPr>
          <p:cNvSpPr>
            <a:spLocks noGrp="1"/>
          </p:cNvSpPr>
          <p:nvPr/>
        </p:nvSpPr>
        <p:spPr>
          <a:xfrm>
            <a:off x="3676650" y="2510424"/>
            <a:ext cx="1238250" cy="323850"/>
          </a:xfrm>
          <a:prstGeom prst="roundRect">
            <a:avLst>
              <a:gd name="adj" fmla="val 50000"/>
            </a:avLst>
          </a:prstGeom>
          <a:solidFill>
            <a:srgbClr val="D7FAF4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D01F1F-112A-4154-A986-376AED84CA3D}"/>
              </a:ext>
            </a:extLst>
          </p:cNvPr>
          <p:cNvSpPr>
            <a:spLocks noGrp="1"/>
          </p:cNvSpPr>
          <p:nvPr/>
        </p:nvSpPr>
        <p:spPr>
          <a:xfrm>
            <a:off x="3810000" y="2561572"/>
            <a:ext cx="971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RECOMMENDED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F6C144-2FCD-468F-A8E5-6A6D7CBEC20D}"/>
              </a:ext>
            </a:extLst>
          </p:cNvPr>
          <p:cNvSpPr>
            <a:spLocks noGrp="1"/>
          </p:cNvSpPr>
          <p:nvPr/>
        </p:nvSpPr>
        <p:spPr>
          <a:xfrm>
            <a:off x="3676650" y="2929524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The Best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E19417-844B-400E-867C-B72B5E2C5DAF}"/>
              </a:ext>
            </a:extLst>
          </p:cNvPr>
          <p:cNvSpPr>
            <a:spLocks noGrp="1"/>
          </p:cNvSpPr>
          <p:nvPr/>
        </p:nvSpPr>
        <p:spPr>
          <a:xfrm>
            <a:off x="3695700" y="3405774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₹29,999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6C03069-EDFB-438A-88B9-F92E31249DA1}"/>
              </a:ext>
            </a:extLst>
          </p:cNvPr>
          <p:cNvSpPr>
            <a:spLocks noGrp="1"/>
          </p:cNvSpPr>
          <p:nvPr/>
        </p:nvSpPr>
        <p:spPr>
          <a:xfrm>
            <a:off x="3676650" y="3520074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6F6E96-5D26-4AF9-A0CF-3C11B72147F9}"/>
              </a:ext>
            </a:extLst>
          </p:cNvPr>
          <p:cNvSpPr>
            <a:spLocks noGrp="1"/>
          </p:cNvSpPr>
          <p:nvPr/>
        </p:nvSpPr>
        <p:spPr>
          <a:xfrm>
            <a:off x="3676650" y="3653424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₹19,999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0DBC7A-E211-4710-8B3C-37564B7B2732}"/>
              </a:ext>
            </a:extLst>
          </p:cNvPr>
          <p:cNvSpPr>
            <a:spLocks noGrp="1"/>
          </p:cNvSpPr>
          <p:nvPr/>
        </p:nvSpPr>
        <p:spPr>
          <a:xfrm>
            <a:off x="3695700" y="40344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1DC2098A-306E-402D-A2D7-F38031ECC6AF}"/>
              </a:ext>
            </a:extLst>
          </p:cNvPr>
          <p:cNvSpPr>
            <a:spLocks noGrp="1"/>
          </p:cNvSpPr>
          <p:nvPr/>
        </p:nvSpPr>
        <p:spPr>
          <a:xfrm>
            <a:off x="3676650" y="4282074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055B08-504F-4452-A648-F7B7AADD194F}"/>
              </a:ext>
            </a:extLst>
          </p:cNvPr>
          <p:cNvSpPr>
            <a:spLocks noGrp="1"/>
          </p:cNvSpPr>
          <p:nvPr/>
        </p:nvSpPr>
        <p:spPr>
          <a:xfrm>
            <a:off x="3676650" y="4472574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₹9,999/year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D36D3F5-99DA-413D-AD20-4C737168B889}"/>
              </a:ext>
            </a:extLst>
          </p:cNvPr>
          <p:cNvSpPr>
            <a:spLocks noGrp="1"/>
          </p:cNvSpPr>
          <p:nvPr/>
        </p:nvSpPr>
        <p:spPr>
          <a:xfrm>
            <a:off x="3695700" y="50631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7B0073-C710-4C22-A8C4-80DA852FE78F}"/>
              </a:ext>
            </a:extLst>
          </p:cNvPr>
          <p:cNvSpPr>
            <a:spLocks noGrp="1"/>
          </p:cNvSpPr>
          <p:nvPr/>
        </p:nvSpPr>
        <p:spPr>
          <a:xfrm>
            <a:off x="3676650" y="5444124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For agents who want B2B/B2C booking and can sell up to 50 hotels.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D637AA3-E268-46FB-B0BC-5248192DD000}"/>
              </a:ext>
            </a:extLst>
          </p:cNvPr>
          <p:cNvSpPr>
            <a:spLocks noGrp="1"/>
          </p:cNvSpPr>
          <p:nvPr/>
        </p:nvSpPr>
        <p:spPr>
          <a:xfrm>
            <a:off x="6324600" y="2338974"/>
            <a:ext cx="2628900" cy="3905250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1763F70-2AF9-4DBF-9722-2B600FDE6022}"/>
              </a:ext>
            </a:extLst>
          </p:cNvPr>
          <p:cNvSpPr>
            <a:spLocks noGrp="1"/>
          </p:cNvSpPr>
          <p:nvPr/>
        </p:nvSpPr>
        <p:spPr>
          <a:xfrm>
            <a:off x="6534150" y="2510424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B05A73-267F-4C0C-BED6-D8CCD75D1AF3}"/>
              </a:ext>
            </a:extLst>
          </p:cNvPr>
          <p:cNvSpPr>
            <a:spLocks noGrp="1"/>
          </p:cNvSpPr>
          <p:nvPr/>
        </p:nvSpPr>
        <p:spPr>
          <a:xfrm>
            <a:off x="6667500" y="2561572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140338-0243-49BA-A491-3781C9AE179A}"/>
              </a:ext>
            </a:extLst>
          </p:cNvPr>
          <p:cNvSpPr>
            <a:spLocks noGrp="1"/>
          </p:cNvSpPr>
          <p:nvPr/>
        </p:nvSpPr>
        <p:spPr>
          <a:xfrm>
            <a:off x="6534150" y="2929524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>
                <a:solidFill>
                  <a:srgbClr val="111827"/>
                </a:solidFill>
              </a:rPr>
              <a:t>The Best+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562F701-3941-4DA0-9A5A-F34BC8A41F22}"/>
              </a:ext>
            </a:extLst>
          </p:cNvPr>
          <p:cNvSpPr>
            <a:spLocks noGrp="1"/>
          </p:cNvSpPr>
          <p:nvPr/>
        </p:nvSpPr>
        <p:spPr>
          <a:xfrm>
            <a:off x="6553200" y="3405774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₹89,999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BF2D3CD-D9BF-409E-B287-8AA018AB82CF}"/>
              </a:ext>
            </a:extLst>
          </p:cNvPr>
          <p:cNvSpPr>
            <a:spLocks noGrp="1"/>
          </p:cNvSpPr>
          <p:nvPr/>
        </p:nvSpPr>
        <p:spPr>
          <a:xfrm>
            <a:off x="6534150" y="3520074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EB84599-5B64-410A-A9B4-A8DCA9CE5DDA}"/>
              </a:ext>
            </a:extLst>
          </p:cNvPr>
          <p:cNvSpPr>
            <a:spLocks noGrp="1"/>
          </p:cNvSpPr>
          <p:nvPr/>
        </p:nvSpPr>
        <p:spPr>
          <a:xfrm>
            <a:off x="6534150" y="3653424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₹74,999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EAD782-9BFB-4DBF-AEE2-93875E0E7057}"/>
              </a:ext>
            </a:extLst>
          </p:cNvPr>
          <p:cNvSpPr>
            <a:spLocks noGrp="1"/>
          </p:cNvSpPr>
          <p:nvPr/>
        </p:nvSpPr>
        <p:spPr>
          <a:xfrm>
            <a:off x="6553200" y="40344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958C054-6C78-41B6-8E8F-81D900865578}"/>
              </a:ext>
            </a:extLst>
          </p:cNvPr>
          <p:cNvSpPr>
            <a:spLocks noGrp="1"/>
          </p:cNvSpPr>
          <p:nvPr/>
        </p:nvSpPr>
        <p:spPr>
          <a:xfrm>
            <a:off x="6534150" y="4282074"/>
            <a:ext cx="22098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B6C43B2-5B75-4B45-942B-8B3A02293EA7}"/>
              </a:ext>
            </a:extLst>
          </p:cNvPr>
          <p:cNvSpPr>
            <a:spLocks noGrp="1"/>
          </p:cNvSpPr>
          <p:nvPr/>
        </p:nvSpPr>
        <p:spPr>
          <a:xfrm>
            <a:off x="6534150" y="4472574"/>
            <a:ext cx="22098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₹4,999/month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₹49,999/year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7A5DCBD-893E-4418-86EA-C8F57A148339}"/>
              </a:ext>
            </a:extLst>
          </p:cNvPr>
          <p:cNvSpPr>
            <a:spLocks noGrp="1"/>
          </p:cNvSpPr>
          <p:nvPr/>
        </p:nvSpPr>
        <p:spPr>
          <a:xfrm>
            <a:off x="6553200" y="5063124"/>
            <a:ext cx="2209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831E57-1503-40A1-94C4-3F5C7003C7F1}"/>
              </a:ext>
            </a:extLst>
          </p:cNvPr>
          <p:cNvSpPr>
            <a:spLocks noGrp="1"/>
          </p:cNvSpPr>
          <p:nvPr/>
        </p:nvSpPr>
        <p:spPr>
          <a:xfrm>
            <a:off x="6534150" y="5444124"/>
            <a:ext cx="2209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For agents who want to sell unlimited hotels to agents and direct clients.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B2D93F5-30FB-43F6-8175-062C2A39AB86}"/>
              </a:ext>
            </a:extLst>
          </p:cNvPr>
          <p:cNvSpPr>
            <a:spLocks noGrp="1"/>
          </p:cNvSpPr>
          <p:nvPr/>
        </p:nvSpPr>
        <p:spPr>
          <a:xfrm>
            <a:off x="9182100" y="2338974"/>
            <a:ext cx="2324100" cy="3905250"/>
          </a:xfrm>
          <a:prstGeom prst="roundRect">
            <a:avLst>
              <a:gd name="adj" fmla="val 6557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7DE3AA2-1ABB-43C1-B16D-5C86B40EFA92}"/>
              </a:ext>
            </a:extLst>
          </p:cNvPr>
          <p:cNvSpPr>
            <a:spLocks noGrp="1"/>
          </p:cNvSpPr>
          <p:nvPr/>
        </p:nvSpPr>
        <p:spPr>
          <a:xfrm>
            <a:off x="9391650" y="2510424"/>
            <a:ext cx="723900" cy="323850"/>
          </a:xfrm>
          <a:prstGeom prst="roundRect">
            <a:avLst>
              <a:gd name="adj" fmla="val 50000"/>
            </a:avLst>
          </a:prstGeom>
          <a:solidFill>
            <a:srgbClr val="F1F5F9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A628F2C-95F9-4D5B-A3A5-65AB868305C3}"/>
              </a:ext>
            </a:extLst>
          </p:cNvPr>
          <p:cNvSpPr>
            <a:spLocks noGrp="1"/>
          </p:cNvSpPr>
          <p:nvPr/>
        </p:nvSpPr>
        <p:spPr>
          <a:xfrm>
            <a:off x="9525000" y="2561572"/>
            <a:ext cx="457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475569"/>
                </a:solidFill>
              </a:defRPr>
            </a:pPr>
            <a:r>
              <a:rPr sz="900" b="1" dirty="0">
                <a:solidFill>
                  <a:srgbClr val="475569"/>
                </a:solidFill>
              </a:rPr>
              <a:t>PLAN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15B3B8C-37BD-4D35-ADE9-00089A410DCE}"/>
              </a:ext>
            </a:extLst>
          </p:cNvPr>
          <p:cNvSpPr>
            <a:spLocks noGrp="1"/>
          </p:cNvSpPr>
          <p:nvPr/>
        </p:nvSpPr>
        <p:spPr>
          <a:xfrm>
            <a:off x="9278916" y="2954576"/>
            <a:ext cx="2190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>
                <a:solidFill>
                  <a:srgbClr val="111827"/>
                </a:solidFill>
              </a:defRPr>
            </a:pPr>
            <a:r>
              <a:rPr sz="1950" b="1" dirty="0">
                <a:solidFill>
                  <a:srgbClr val="111827"/>
                </a:solidFill>
              </a:rPr>
              <a:t>Premium Managed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910ED3-BB43-4F29-AAFE-6751A11DEF1E}"/>
              </a:ext>
            </a:extLst>
          </p:cNvPr>
          <p:cNvSpPr>
            <a:spLocks noGrp="1"/>
          </p:cNvSpPr>
          <p:nvPr/>
        </p:nvSpPr>
        <p:spPr>
          <a:xfrm>
            <a:off x="9410700" y="3405774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6B7280"/>
                </a:solidFill>
              </a:defRPr>
            </a:pPr>
            <a:r>
              <a:rPr sz="1200" b="1">
                <a:solidFill>
                  <a:srgbClr val="6B7280"/>
                </a:solidFill>
              </a:rPr>
              <a:t>₹149,999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7036F35B-AC13-4722-8BEC-3F55B2E47719}"/>
              </a:ext>
            </a:extLst>
          </p:cNvPr>
          <p:cNvSpPr>
            <a:spLocks noGrp="1"/>
          </p:cNvSpPr>
          <p:nvPr/>
        </p:nvSpPr>
        <p:spPr>
          <a:xfrm>
            <a:off x="9391650" y="3520074"/>
            <a:ext cx="762000" cy="19050"/>
          </a:xfrm>
          <a:prstGeom prst="roundRect">
            <a:avLst>
              <a:gd name="adj" fmla="val 50000"/>
            </a:avLst>
          </a:prstGeom>
          <a:solidFill>
            <a:srgbClr val="6B7280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6FD1789-FD9E-47C9-9033-5254897285DC}"/>
              </a:ext>
            </a:extLst>
          </p:cNvPr>
          <p:cNvSpPr>
            <a:spLocks noGrp="1"/>
          </p:cNvSpPr>
          <p:nvPr/>
        </p:nvSpPr>
        <p:spPr>
          <a:xfrm>
            <a:off x="9391650" y="3653424"/>
            <a:ext cx="1905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>
                <a:solidFill>
                  <a:srgbClr val="111827"/>
                </a:solidFill>
              </a:defRPr>
            </a:pPr>
            <a:r>
              <a:rPr sz="2250" b="1">
                <a:solidFill>
                  <a:srgbClr val="111827"/>
                </a:solidFill>
              </a:rPr>
              <a:t>₹125,000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CFD8D6D-D84F-4C2C-AACD-2D356AB13E02}"/>
              </a:ext>
            </a:extLst>
          </p:cNvPr>
          <p:cNvSpPr>
            <a:spLocks noGrp="1"/>
          </p:cNvSpPr>
          <p:nvPr/>
        </p:nvSpPr>
        <p:spPr>
          <a:xfrm>
            <a:off x="9410700" y="4034424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one-time setup + GST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17632D9C-4727-4F64-841B-579A5BC5AB5F}"/>
              </a:ext>
            </a:extLst>
          </p:cNvPr>
          <p:cNvSpPr>
            <a:spLocks noGrp="1"/>
          </p:cNvSpPr>
          <p:nvPr/>
        </p:nvSpPr>
        <p:spPr>
          <a:xfrm>
            <a:off x="9391650" y="4282074"/>
            <a:ext cx="1905000" cy="952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BE81646-B8DD-40C3-A87E-804ED1BADAA6}"/>
              </a:ext>
            </a:extLst>
          </p:cNvPr>
          <p:cNvSpPr>
            <a:spLocks noGrp="1"/>
          </p:cNvSpPr>
          <p:nvPr/>
        </p:nvSpPr>
        <p:spPr>
          <a:xfrm>
            <a:off x="9391650" y="4472574"/>
            <a:ext cx="1905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₹9,999/month</a:t>
            </a:r>
          </a:p>
          <a:p>
            <a:pPr algn="l">
              <a:defRPr sz="1575" b="1">
                <a:solidFill>
                  <a:srgbClr val="111827"/>
                </a:solidFill>
              </a:defRPr>
            </a:pPr>
            <a:r>
              <a:rPr sz="1575" b="1">
                <a:solidFill>
                  <a:srgbClr val="111827"/>
                </a:solidFill>
              </a:rPr>
              <a:t>₹99,999/year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D0E67B4-D136-4A45-93CD-E6E444AA8986}"/>
              </a:ext>
            </a:extLst>
          </p:cNvPr>
          <p:cNvSpPr>
            <a:spLocks noGrp="1"/>
          </p:cNvSpPr>
          <p:nvPr/>
        </p:nvSpPr>
        <p:spPr>
          <a:xfrm>
            <a:off x="9410700" y="5063124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hosting/support + GST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12CB130-5DD2-467C-A1F3-0585627F2C06}"/>
              </a:ext>
            </a:extLst>
          </p:cNvPr>
          <p:cNvSpPr>
            <a:spLocks noGrp="1"/>
          </p:cNvSpPr>
          <p:nvPr/>
        </p:nvSpPr>
        <p:spPr>
          <a:xfrm>
            <a:off x="9391650" y="5444124"/>
            <a:ext cx="1905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4748B"/>
                </a:solidFill>
              </a:defRPr>
            </a:pPr>
            <a:r>
              <a:rPr sz="1050" b="0">
                <a:solidFill>
                  <a:srgbClr val="64748B"/>
                </a:solidFill>
              </a:rPr>
              <a:t>Priority support, customisation, reports, voucher formats and heavy workflows.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699C13-EAB4-4FF5-A4D5-F22601042D77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76DEA2F-0516-4E5E-ABB8-1C7C3EB0E769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86271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3030F93-376D-4BEE-8375-FA6AA98B9014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PLAN ADVISOR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49CFF2-0383-4FA0-9E0E-E10452602AFA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A guided flow can recommend the right package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510530-0045-433F-9CC1-019D78BEFD4F}"/>
              </a:ext>
            </a:extLst>
          </p:cNvPr>
          <p:cNvSpPr>
            <a:spLocks noGrp="1"/>
          </p:cNvSpPr>
          <p:nvPr/>
        </p:nvSpPr>
        <p:spPr>
          <a:xfrm>
            <a:off x="685800" y="2045396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A few simple questions decide whether the agent needs only </a:t>
            </a:r>
            <a:r>
              <a:rPr sz="1500" b="0" dirty="0" err="1">
                <a:solidFill>
                  <a:srgbClr val="64748B"/>
                </a:solidFill>
              </a:rPr>
              <a:t>organisation</a:t>
            </a:r>
            <a:r>
              <a:rPr sz="1500" b="0" dirty="0">
                <a:solidFill>
                  <a:srgbClr val="64748B"/>
                </a:solidFill>
              </a:rPr>
              <a:t>, limited selling, unlimited distribution, or premium managed support.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2C6FD9-5AAF-40F5-AACE-F4822E1F344F}"/>
              </a:ext>
            </a:extLst>
          </p:cNvPr>
          <p:cNvSpPr>
            <a:spLocks noGrp="1"/>
          </p:cNvSpPr>
          <p:nvPr/>
        </p:nvSpPr>
        <p:spPr>
          <a:xfrm>
            <a:off x="7655230" y="292300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DB03F9-164F-483D-9019-08B8B549E5BB}"/>
              </a:ext>
            </a:extLst>
          </p:cNvPr>
          <p:cNvSpPr>
            <a:spLocks noGrp="1"/>
          </p:cNvSpPr>
          <p:nvPr/>
        </p:nvSpPr>
        <p:spPr>
          <a:xfrm>
            <a:off x="7807630" y="301825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>
                <a:solidFill>
                  <a:srgbClr val="0B5F59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6F92F2-A9BC-4BFC-81ED-E1D8E152C9F1}"/>
              </a:ext>
            </a:extLst>
          </p:cNvPr>
          <p:cNvSpPr>
            <a:spLocks noGrp="1"/>
          </p:cNvSpPr>
          <p:nvPr/>
        </p:nvSpPr>
        <p:spPr>
          <a:xfrm>
            <a:off x="8245780" y="296110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 dirty="0">
                <a:solidFill>
                  <a:srgbClr val="111827"/>
                </a:solidFill>
              </a:rPr>
              <a:t>Hosting managed by Link or self-hosted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B60902E-C281-4CDF-82BE-4460761ED256}"/>
              </a:ext>
            </a:extLst>
          </p:cNvPr>
          <p:cNvSpPr>
            <a:spLocks noGrp="1"/>
          </p:cNvSpPr>
          <p:nvPr/>
        </p:nvSpPr>
        <p:spPr>
          <a:xfrm>
            <a:off x="7655230" y="36278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99856C-7553-4CC2-9F1A-AC7B725B6AE7}"/>
              </a:ext>
            </a:extLst>
          </p:cNvPr>
          <p:cNvSpPr>
            <a:spLocks noGrp="1"/>
          </p:cNvSpPr>
          <p:nvPr/>
        </p:nvSpPr>
        <p:spPr>
          <a:xfrm>
            <a:off x="7807630" y="37231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>
                <a:solidFill>
                  <a:srgbClr val="0B5F59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F81E13-224A-463A-BFEB-7E199E7CA5E1}"/>
              </a:ext>
            </a:extLst>
          </p:cNvPr>
          <p:cNvSpPr>
            <a:spLocks noGrp="1"/>
          </p:cNvSpPr>
          <p:nvPr/>
        </p:nvSpPr>
        <p:spPr>
          <a:xfrm>
            <a:off x="8245780" y="36659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Service provider or accommodation provider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A1B2467-51CC-43BE-AB00-2DF04268495F}"/>
              </a:ext>
            </a:extLst>
          </p:cNvPr>
          <p:cNvSpPr>
            <a:spLocks noGrp="1"/>
          </p:cNvSpPr>
          <p:nvPr/>
        </p:nvSpPr>
        <p:spPr>
          <a:xfrm>
            <a:off x="7655230" y="433270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EEF6F5"/>
          </a:solidFill>
          <a:ln w="9525">
            <a:solidFill>
              <a:srgbClr val="B8EB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EDE45A-117C-446F-9D57-4ED70DAD7FA8}"/>
              </a:ext>
            </a:extLst>
          </p:cNvPr>
          <p:cNvSpPr>
            <a:spLocks noGrp="1"/>
          </p:cNvSpPr>
          <p:nvPr/>
        </p:nvSpPr>
        <p:spPr>
          <a:xfrm>
            <a:off x="7807630" y="442795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0B5F59"/>
                </a:solidFill>
              </a:defRPr>
            </a:pPr>
            <a:r>
              <a:rPr sz="1200" b="1">
                <a:solidFill>
                  <a:srgbClr val="0B5F59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E21BE-D3CE-42BF-B17A-9A99ED7835A4}"/>
              </a:ext>
            </a:extLst>
          </p:cNvPr>
          <p:cNvSpPr>
            <a:spLocks noGrp="1"/>
          </p:cNvSpPr>
          <p:nvPr/>
        </p:nvSpPr>
        <p:spPr>
          <a:xfrm>
            <a:off x="8245780" y="437080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Whether hotels will also be sold online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66028D-3912-4BD8-967B-486872519CAA}"/>
              </a:ext>
            </a:extLst>
          </p:cNvPr>
          <p:cNvSpPr>
            <a:spLocks noGrp="1"/>
          </p:cNvSpPr>
          <p:nvPr/>
        </p:nvSpPr>
        <p:spPr>
          <a:xfrm>
            <a:off x="7655230" y="5037550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0B5F59"/>
          </a:solidFill>
          <a:ln w="9525">
            <a:solidFill>
              <a:srgbClr val="0B5F5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25F99B-2D7B-4D40-8BFF-21B52BAABE5F}"/>
              </a:ext>
            </a:extLst>
          </p:cNvPr>
          <p:cNvSpPr>
            <a:spLocks noGrp="1"/>
          </p:cNvSpPr>
          <p:nvPr/>
        </p:nvSpPr>
        <p:spPr>
          <a:xfrm>
            <a:off x="7807630" y="51328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5ED3E0-64BA-4AA4-9548-9AE46609F104}"/>
              </a:ext>
            </a:extLst>
          </p:cNvPr>
          <p:cNvSpPr>
            <a:spLocks noGrp="1"/>
          </p:cNvSpPr>
          <p:nvPr/>
        </p:nvSpPr>
        <p:spPr>
          <a:xfrm>
            <a:off x="8245780" y="5025546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11827"/>
                </a:solidFill>
              </a:defRPr>
            </a:pPr>
            <a:r>
              <a:rPr sz="1275" b="1" dirty="0">
                <a:solidFill>
                  <a:srgbClr val="111827"/>
                </a:solidFill>
              </a:rPr>
              <a:t>Recommended plan highlighted automatically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C59B3-9389-4E6C-8042-420ABF414953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02A702-C84D-40F1-AFD6-C20B73D51D8F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14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A1A88-77BA-CF09-F129-C4A5FB3BC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39" y="2652286"/>
            <a:ext cx="5715000" cy="35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79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ACD5F93-4FE4-4F8C-ACBC-B2B66C3864E4}"/>
              </a:ext>
            </a:extLst>
          </p:cNvPr>
          <p:cNvSpPr>
            <a:spLocks noGrp="1"/>
          </p:cNvSpPr>
          <p:nvPr/>
        </p:nvSpPr>
        <p:spPr>
          <a:xfrm>
            <a:off x="685800" y="704850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8EE6D9"/>
                </a:solidFill>
              </a:defRPr>
            </a:pPr>
            <a:r>
              <a:rPr sz="1050" b="1">
                <a:solidFill>
                  <a:srgbClr val="8EE6D9"/>
                </a:solidFill>
              </a:rPr>
              <a:t>SEE IT LIVE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C1B3EA-1DD4-4EFF-9492-143BB47C4E88}"/>
              </a:ext>
            </a:extLst>
          </p:cNvPr>
          <p:cNvSpPr>
            <a:spLocks noGrp="1"/>
          </p:cNvSpPr>
          <p:nvPr/>
        </p:nvSpPr>
        <p:spPr>
          <a:xfrm>
            <a:off x="685800" y="1314450"/>
            <a:ext cx="68580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Stop searching old files. Start selling your rates.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3D94D-E080-4E8B-9788-097B0C89DA4B}"/>
              </a:ext>
            </a:extLst>
          </p:cNvPr>
          <p:cNvSpPr>
            <a:spLocks noGrp="1"/>
          </p:cNvSpPr>
          <p:nvPr/>
        </p:nvSpPr>
        <p:spPr>
          <a:xfrm>
            <a:off x="723900" y="2781300"/>
            <a:ext cx="6096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D7E8EA"/>
                </a:solidFill>
              </a:defRPr>
            </a:pPr>
            <a:r>
              <a:rPr sz="1650" b="0">
                <a:solidFill>
                  <a:srgbClr val="D7E8EA"/>
                </a:solidFill>
              </a:rPr>
              <a:t>Register on Link to get demo admin access, test the booking flow, and discuss the right setup for your own branded B2B + B2C hotel booking website.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2929350-968E-4237-93E0-838B651AD75A}"/>
              </a:ext>
            </a:extLst>
          </p:cNvPr>
          <p:cNvSpPr>
            <a:spLocks noGrp="1"/>
          </p:cNvSpPr>
          <p:nvPr/>
        </p:nvSpPr>
        <p:spPr>
          <a:xfrm>
            <a:off x="723900" y="5408892"/>
            <a:ext cx="3429000" cy="800100"/>
          </a:xfrm>
          <a:prstGeom prst="roundRect">
            <a:avLst>
              <a:gd name="adj" fmla="val 19048"/>
            </a:avLst>
          </a:prstGeom>
          <a:solidFill>
            <a:srgbClr val="FFFFF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2EC693-05CB-47B6-84E3-D58275C9F33D}"/>
              </a:ext>
            </a:extLst>
          </p:cNvPr>
          <p:cNvSpPr>
            <a:spLocks noGrp="1"/>
          </p:cNvSpPr>
          <p:nvPr/>
        </p:nvSpPr>
        <p:spPr>
          <a:xfrm>
            <a:off x="990600" y="5580342"/>
            <a:ext cx="114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Website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90F827-3AB4-4A65-8516-225718E1FB74}"/>
              </a:ext>
            </a:extLst>
          </p:cNvPr>
          <p:cNvSpPr>
            <a:spLocks noGrp="1"/>
          </p:cNvSpPr>
          <p:nvPr/>
        </p:nvSpPr>
        <p:spPr>
          <a:xfrm>
            <a:off x="990600" y="5827992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0B5F59"/>
                </a:solidFill>
              </a:defRPr>
            </a:pPr>
            <a:r>
              <a:rPr lang="en-US" sz="1800" b="1" dirty="0">
                <a:solidFill>
                  <a:srgbClr val="0B5F59"/>
                </a:solidFill>
              </a:rPr>
              <a:t>https://</a:t>
            </a:r>
            <a:r>
              <a:rPr sz="1800" b="1" dirty="0" err="1">
                <a:solidFill>
                  <a:srgbClr val="0B5F59"/>
                </a:solidFill>
              </a:rPr>
              <a:t>link.taworld.co.in</a:t>
            </a:r>
            <a:endParaRPr sz="1800" b="1" dirty="0">
              <a:solidFill>
                <a:srgbClr val="0B5F59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861AC23-576C-4524-81B9-C12384566D52}"/>
              </a:ext>
            </a:extLst>
          </p:cNvPr>
          <p:cNvSpPr>
            <a:spLocks noGrp="1"/>
          </p:cNvSpPr>
          <p:nvPr/>
        </p:nvSpPr>
        <p:spPr>
          <a:xfrm>
            <a:off x="4457700" y="5408892"/>
            <a:ext cx="3429000" cy="800100"/>
          </a:xfrm>
          <a:prstGeom prst="roundRect">
            <a:avLst>
              <a:gd name="adj" fmla="val 19048"/>
            </a:avLst>
          </a:prstGeom>
          <a:solidFill>
            <a:srgbClr val="113D42"/>
          </a:solidFill>
          <a:ln w="9525">
            <a:solidFill>
              <a:srgbClr val="3E73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A4AFDE-5078-439E-A4BD-52DECE6F09DF}"/>
              </a:ext>
            </a:extLst>
          </p:cNvPr>
          <p:cNvSpPr>
            <a:spLocks noGrp="1"/>
          </p:cNvSpPr>
          <p:nvPr/>
        </p:nvSpPr>
        <p:spPr>
          <a:xfrm>
            <a:off x="4586614" y="5580342"/>
            <a:ext cx="2095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B6FFF3"/>
                </a:solidFill>
              </a:defRPr>
            </a:pPr>
            <a:r>
              <a:rPr sz="975" b="1" dirty="0">
                <a:solidFill>
                  <a:srgbClr val="B6FFF3"/>
                </a:solidFill>
              </a:rPr>
              <a:t>Demo admin access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801857-B724-4D9B-BBA0-A5927A79CECB}"/>
              </a:ext>
            </a:extLst>
          </p:cNvPr>
          <p:cNvSpPr>
            <a:spLocks noGrp="1"/>
          </p:cNvSpPr>
          <p:nvPr/>
        </p:nvSpPr>
        <p:spPr>
          <a:xfrm>
            <a:off x="4561562" y="5827992"/>
            <a:ext cx="3325138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lang="en-US" sz="1350" b="1" dirty="0">
                <a:solidFill>
                  <a:srgbClr val="FFFFFF"/>
                </a:solidFill>
              </a:rPr>
              <a:t>https://</a:t>
            </a:r>
            <a:r>
              <a:rPr sz="1350" b="1" dirty="0" err="1">
                <a:solidFill>
                  <a:srgbClr val="FFFFFF"/>
                </a:solidFill>
              </a:rPr>
              <a:t>link.taworld.co.in</a:t>
            </a:r>
            <a:r>
              <a:rPr sz="1350" b="1" dirty="0">
                <a:solidFill>
                  <a:srgbClr val="FFFFFF"/>
                </a:solidFill>
              </a:rPr>
              <a:t>/supplier/register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00D41D7-EC52-4C4B-BB1C-9B853796D424}"/>
              </a:ext>
            </a:extLst>
          </p:cNvPr>
          <p:cNvSpPr>
            <a:spLocks noGrp="1"/>
          </p:cNvSpPr>
          <p:nvPr/>
        </p:nvSpPr>
        <p:spPr>
          <a:xfrm>
            <a:off x="8191500" y="5408892"/>
            <a:ext cx="2857500" cy="800100"/>
          </a:xfrm>
          <a:prstGeom prst="roundRect">
            <a:avLst>
              <a:gd name="adj" fmla="val 19048"/>
            </a:avLst>
          </a:prstGeom>
          <a:solidFill>
            <a:srgbClr val="113D42"/>
          </a:solidFill>
          <a:ln w="9525">
            <a:solidFill>
              <a:srgbClr val="3E73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6B3A37-1F63-40D1-9137-F00C1C4680DE}"/>
              </a:ext>
            </a:extLst>
          </p:cNvPr>
          <p:cNvSpPr>
            <a:spLocks noGrp="1"/>
          </p:cNvSpPr>
          <p:nvPr/>
        </p:nvSpPr>
        <p:spPr>
          <a:xfrm>
            <a:off x="8458200" y="5480134"/>
            <a:ext cx="1143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B6FFF3"/>
                </a:solidFill>
              </a:defRPr>
            </a:pPr>
            <a:r>
              <a:rPr sz="975" b="1" dirty="0">
                <a:solidFill>
                  <a:srgbClr val="B6FFF3"/>
                </a:solidFill>
              </a:rPr>
              <a:t>Contact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7FF781-D20C-4EC1-AD02-804A52FAC49D}"/>
              </a:ext>
            </a:extLst>
          </p:cNvPr>
          <p:cNvSpPr>
            <a:spLocks noGrp="1"/>
          </p:cNvSpPr>
          <p:nvPr/>
        </p:nvSpPr>
        <p:spPr>
          <a:xfrm>
            <a:off x="8458200" y="5664632"/>
            <a:ext cx="219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 dirty="0">
                <a:solidFill>
                  <a:srgbClr val="FFFFFF"/>
                </a:solidFill>
              </a:rPr>
              <a:t>Vipul Tripathi</a:t>
            </a:r>
          </a:p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 dirty="0">
                <a:solidFill>
                  <a:srgbClr val="FFFFFF"/>
                </a:solidFill>
              </a:rPr>
              <a:t>+91 99586 30101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rcRect l="5163" r="5163"/>
          <a:stretch>
            <a:fillRect/>
          </a:stretch>
        </p:blipFill>
        <p:spPr>
          <a:xfrm>
            <a:off x="8001000" y="800100"/>
            <a:ext cx="3143250" cy="2190750"/>
          </a:xfrm>
          <a:prstGeom prst="roundRect">
            <a:avLst>
              <a:gd name="adj" fmla="val 6957"/>
            </a:avLst>
          </a:prstGeom>
        </p:spPr>
      </p:pic>
    </p:spTree>
    <p:extLst>
      <p:ext uri="{BB962C8B-B14F-4D97-AF65-F5344CB8AC3E}">
        <p14:creationId xmlns:p14="http://schemas.microsoft.com/office/powerpoint/2010/main" val="106097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6D75708-2189-4EB7-958B-84684892E598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THE REAL PROBLEM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63D59D-29C8-43E6-B255-358F32158E50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Travel agents lose money because their rates are not searchable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3318F7-2A96-43A2-8FF9-A103CD654D20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Most agents have valuable contracts, but the rates live in WhatsApp chats, PDFs, emails, Excel files and memory. At query time, only a few hotels get remembered.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5D7120-3896-451E-9673-61637EADF712}"/>
              </a:ext>
            </a:extLst>
          </p:cNvPr>
          <p:cNvSpPr>
            <a:spLocks noGrp="1"/>
          </p:cNvSpPr>
          <p:nvPr/>
        </p:nvSpPr>
        <p:spPr>
          <a:xfrm>
            <a:off x="685800" y="314325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6A9B820-4310-4216-8B28-69AF5CB6E541}"/>
              </a:ext>
            </a:extLst>
          </p:cNvPr>
          <p:cNvSpPr>
            <a:spLocks noGrp="1"/>
          </p:cNvSpPr>
          <p:nvPr/>
        </p:nvSpPr>
        <p:spPr>
          <a:xfrm>
            <a:off x="857250" y="33147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E8F2DE-71CE-415E-A967-663791949657}"/>
              </a:ext>
            </a:extLst>
          </p:cNvPr>
          <p:cNvSpPr>
            <a:spLocks noGrp="1"/>
          </p:cNvSpPr>
          <p:nvPr/>
        </p:nvSpPr>
        <p:spPr>
          <a:xfrm>
            <a:off x="1409700" y="333375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Rates are scattered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4656A0-C060-4AB1-AE12-8E860833B235}"/>
              </a:ext>
            </a:extLst>
          </p:cNvPr>
          <p:cNvSpPr>
            <a:spLocks noGrp="1"/>
          </p:cNvSpPr>
          <p:nvPr/>
        </p:nvSpPr>
        <p:spPr>
          <a:xfrm>
            <a:off x="914400" y="3842098"/>
            <a:ext cx="4495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Hotel contracts arrive as email, PDF, Excel, WhatsApp or verbal notes.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563A1E4-A830-4B0C-9CBA-936D146230D2}"/>
              </a:ext>
            </a:extLst>
          </p:cNvPr>
          <p:cNvSpPr>
            <a:spLocks noGrp="1"/>
          </p:cNvSpPr>
          <p:nvPr/>
        </p:nvSpPr>
        <p:spPr>
          <a:xfrm>
            <a:off x="6019800" y="314325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A9254D3-591F-4B3C-8A10-3BC951C0D815}"/>
              </a:ext>
            </a:extLst>
          </p:cNvPr>
          <p:cNvSpPr>
            <a:spLocks noGrp="1"/>
          </p:cNvSpPr>
          <p:nvPr/>
        </p:nvSpPr>
        <p:spPr>
          <a:xfrm>
            <a:off x="6191250" y="33147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85E79F-6E9F-4790-8F75-BAC9B33AF5D0}"/>
              </a:ext>
            </a:extLst>
          </p:cNvPr>
          <p:cNvSpPr>
            <a:spLocks noGrp="1"/>
          </p:cNvSpPr>
          <p:nvPr/>
        </p:nvSpPr>
        <p:spPr>
          <a:xfrm>
            <a:off x="6743700" y="333375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City coverage is unclear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83BD99-5514-468E-BCC1-D7ABA9ABD587}"/>
              </a:ext>
            </a:extLst>
          </p:cNvPr>
          <p:cNvSpPr>
            <a:spLocks noGrp="1"/>
          </p:cNvSpPr>
          <p:nvPr/>
        </p:nvSpPr>
        <p:spPr>
          <a:xfrm>
            <a:off x="6248400" y="3804520"/>
            <a:ext cx="4495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An agent may have 30 hotels in a city but remember only a handful during a query.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A7C40F4-67DF-4F87-801E-18ADBAED81B2}"/>
              </a:ext>
            </a:extLst>
          </p:cNvPr>
          <p:cNvSpPr>
            <a:spLocks noGrp="1"/>
          </p:cNvSpPr>
          <p:nvPr/>
        </p:nvSpPr>
        <p:spPr>
          <a:xfrm>
            <a:off x="685800" y="457200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0AE96F5-0AAD-4724-86F2-A4A0E17761BA}"/>
              </a:ext>
            </a:extLst>
          </p:cNvPr>
          <p:cNvSpPr>
            <a:spLocks noGrp="1"/>
          </p:cNvSpPr>
          <p:nvPr/>
        </p:nvSpPr>
        <p:spPr>
          <a:xfrm>
            <a:off x="857250" y="47434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E7B212-6A01-4F97-9DEB-E4BC89EEFE53}"/>
              </a:ext>
            </a:extLst>
          </p:cNvPr>
          <p:cNvSpPr>
            <a:spLocks noGrp="1"/>
          </p:cNvSpPr>
          <p:nvPr/>
        </p:nvSpPr>
        <p:spPr>
          <a:xfrm>
            <a:off x="1409700" y="476250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Sharing rates is sensitive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A24400-6D3F-4CB6-BB91-38573CA375EA}"/>
              </a:ext>
            </a:extLst>
          </p:cNvPr>
          <p:cNvSpPr>
            <a:spLocks noGrp="1"/>
          </p:cNvSpPr>
          <p:nvPr/>
        </p:nvSpPr>
        <p:spPr>
          <a:xfrm>
            <a:off x="914400" y="5258322"/>
            <a:ext cx="4495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Agents need control over who sees what margin and who gets access.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DA4649-101E-4659-B27E-0EB7184E6B68}"/>
              </a:ext>
            </a:extLst>
          </p:cNvPr>
          <p:cNvSpPr>
            <a:spLocks noGrp="1"/>
          </p:cNvSpPr>
          <p:nvPr/>
        </p:nvSpPr>
        <p:spPr>
          <a:xfrm>
            <a:off x="6019800" y="4572000"/>
            <a:ext cx="4953000" cy="11430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4BE5286-738A-47C5-A152-1E3E6B4A8888}"/>
              </a:ext>
            </a:extLst>
          </p:cNvPr>
          <p:cNvSpPr>
            <a:spLocks noGrp="1"/>
          </p:cNvSpPr>
          <p:nvPr/>
        </p:nvSpPr>
        <p:spPr>
          <a:xfrm>
            <a:off x="6191250" y="474345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6FB0F9-5EA4-424C-918D-54CA309915B8}"/>
              </a:ext>
            </a:extLst>
          </p:cNvPr>
          <p:cNvSpPr>
            <a:spLocks noGrp="1"/>
          </p:cNvSpPr>
          <p:nvPr/>
        </p:nvSpPr>
        <p:spPr>
          <a:xfrm>
            <a:off x="6743700" y="4762500"/>
            <a:ext cx="4038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Bookings become manual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D4FA55-43D6-42FC-A7C5-38054295356B}"/>
              </a:ext>
            </a:extLst>
          </p:cNvPr>
          <p:cNvSpPr>
            <a:spLocks noGrp="1"/>
          </p:cNvSpPr>
          <p:nvPr/>
        </p:nvSpPr>
        <p:spPr>
          <a:xfrm>
            <a:off x="6248400" y="5233270"/>
            <a:ext cx="4495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Availability, payment, vouchers and cancellation follow-up happen outside one system.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CD1609-6F00-47CA-841E-053C43DDF77F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046D38-6DBA-4501-84BD-EE8AD773D7A3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41392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F0F342D-6275-46AC-AF37-32A11812ABAC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THE ANSWER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BA49A63-1AC1-49E2-BDE2-34AEE4E99D45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Link converts offline contracting into a sellable booking platform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BEA681-A5A0-4EEC-8521-F85F449B6626}"/>
              </a:ext>
            </a:extLst>
          </p:cNvPr>
          <p:cNvSpPr>
            <a:spLocks noGrp="1"/>
          </p:cNvSpPr>
          <p:nvPr/>
        </p:nvSpPr>
        <p:spPr>
          <a:xfrm>
            <a:off x="685800" y="2120552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agent still owns the buyer relationship, the domain, the brand and the payment flow. Link gives the structure behind it.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109C1F6-FD59-4D80-8D57-7034E2573446}"/>
              </a:ext>
            </a:extLst>
          </p:cNvPr>
          <p:cNvSpPr>
            <a:spLocks noGrp="1"/>
          </p:cNvSpPr>
          <p:nvPr/>
        </p:nvSpPr>
        <p:spPr>
          <a:xfrm>
            <a:off x="11049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3C95F7-F0BE-4A90-AFB2-42E2C40E7234}"/>
              </a:ext>
            </a:extLst>
          </p:cNvPr>
          <p:cNvSpPr>
            <a:spLocks noGrp="1"/>
          </p:cNvSpPr>
          <p:nvPr/>
        </p:nvSpPr>
        <p:spPr>
          <a:xfrm>
            <a:off x="1536526" y="4227272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EDBB52-43B6-4476-8EF4-87162C8D10FC}"/>
              </a:ext>
            </a:extLst>
          </p:cNvPr>
          <p:cNvSpPr>
            <a:spLocks noGrp="1"/>
          </p:cNvSpPr>
          <p:nvPr/>
        </p:nvSpPr>
        <p:spPr>
          <a:xfrm>
            <a:off x="8382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 dirty="0">
                <a:solidFill>
                  <a:srgbClr val="111827"/>
                </a:solidFill>
              </a:rPr>
              <a:t>Hotel master</a:t>
            </a:r>
            <a:r>
              <a:rPr lang="en-US" sz="1200" b="1" dirty="0">
                <a:solidFill>
                  <a:srgbClr val="111827"/>
                </a:solidFill>
              </a:rPr>
              <a:t> on you own URL</a:t>
            </a:r>
            <a:endParaRPr sz="1200" b="1" dirty="0">
              <a:solidFill>
                <a:srgbClr val="111827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5F2531B-9EE0-4474-962F-AC37E6A14A06}"/>
              </a:ext>
            </a:extLst>
          </p:cNvPr>
          <p:cNvSpPr>
            <a:spLocks noGrp="1"/>
          </p:cNvSpPr>
          <p:nvPr/>
        </p:nvSpPr>
        <p:spPr>
          <a:xfrm>
            <a:off x="2305050" y="4443868"/>
            <a:ext cx="74295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E9B9B6A-7DDD-4C10-AACA-E0B662EB2274}"/>
              </a:ext>
            </a:extLst>
          </p:cNvPr>
          <p:cNvSpPr>
            <a:spLocks noGrp="1"/>
          </p:cNvSpPr>
          <p:nvPr/>
        </p:nvSpPr>
        <p:spPr>
          <a:xfrm>
            <a:off x="3067050" y="3891418"/>
            <a:ext cx="1104900" cy="1104900"/>
          </a:xfrm>
          <a:prstGeom prst="ellipse">
            <a:avLst/>
          </a:prstGeom>
          <a:solidFill>
            <a:srgbClr val="EEF6F5"/>
          </a:solidFill>
          <a:ln w="19050">
            <a:solidFill>
              <a:srgbClr val="B8EB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A632B-F8C6-451D-B8AE-02796A314A01}"/>
              </a:ext>
            </a:extLst>
          </p:cNvPr>
          <p:cNvSpPr>
            <a:spLocks noGrp="1"/>
          </p:cNvSpPr>
          <p:nvPr/>
        </p:nvSpPr>
        <p:spPr>
          <a:xfrm>
            <a:off x="3511202" y="4227272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B5F59"/>
                </a:solidFill>
              </a:defRPr>
            </a:pPr>
            <a:r>
              <a:rPr sz="2100" b="1" dirty="0">
                <a:solidFill>
                  <a:srgbClr val="0B5F59"/>
                </a:solidFill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D3B84B-E3C1-449C-916B-9B83FE4D0B81}"/>
              </a:ext>
            </a:extLst>
          </p:cNvPr>
          <p:cNvSpPr>
            <a:spLocks noGrp="1"/>
          </p:cNvSpPr>
          <p:nvPr/>
        </p:nvSpPr>
        <p:spPr>
          <a:xfrm>
            <a:off x="280035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Room + rates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AC45A4E-605A-40C9-B87D-675A31ECEB67}"/>
              </a:ext>
            </a:extLst>
          </p:cNvPr>
          <p:cNvSpPr>
            <a:spLocks noGrp="1"/>
          </p:cNvSpPr>
          <p:nvPr/>
        </p:nvSpPr>
        <p:spPr>
          <a:xfrm>
            <a:off x="4267200" y="4443868"/>
            <a:ext cx="74295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19F8EF8-91EA-4DD1-8A2B-5AE4F7950317}"/>
              </a:ext>
            </a:extLst>
          </p:cNvPr>
          <p:cNvSpPr>
            <a:spLocks noGrp="1"/>
          </p:cNvSpPr>
          <p:nvPr/>
        </p:nvSpPr>
        <p:spPr>
          <a:xfrm>
            <a:off x="50292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615FEC-9FB8-48B2-A4F1-C9FBB85FF4E3}"/>
              </a:ext>
            </a:extLst>
          </p:cNvPr>
          <p:cNvSpPr>
            <a:spLocks noGrp="1"/>
          </p:cNvSpPr>
          <p:nvPr/>
        </p:nvSpPr>
        <p:spPr>
          <a:xfrm>
            <a:off x="5473352" y="4227272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2CCD6-7B08-4F1F-B520-4CDB6BEEA084}"/>
              </a:ext>
            </a:extLst>
          </p:cNvPr>
          <p:cNvSpPr>
            <a:spLocks noGrp="1"/>
          </p:cNvSpPr>
          <p:nvPr/>
        </p:nvSpPr>
        <p:spPr>
          <a:xfrm>
            <a:off x="47625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Margins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8717D36-9CDC-4C73-A994-39753781F615}"/>
              </a:ext>
            </a:extLst>
          </p:cNvPr>
          <p:cNvSpPr>
            <a:spLocks noGrp="1"/>
          </p:cNvSpPr>
          <p:nvPr/>
        </p:nvSpPr>
        <p:spPr>
          <a:xfrm>
            <a:off x="6229350" y="4443868"/>
            <a:ext cx="74295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687C35-2EFA-41E5-B858-4436A61BBACA}"/>
              </a:ext>
            </a:extLst>
          </p:cNvPr>
          <p:cNvSpPr>
            <a:spLocks noGrp="1"/>
          </p:cNvSpPr>
          <p:nvPr/>
        </p:nvSpPr>
        <p:spPr>
          <a:xfrm>
            <a:off x="6991350" y="3891418"/>
            <a:ext cx="1104900" cy="1104900"/>
          </a:xfrm>
          <a:prstGeom prst="ellipse">
            <a:avLst/>
          </a:prstGeom>
          <a:solidFill>
            <a:srgbClr val="EEF6F5"/>
          </a:solidFill>
          <a:ln w="19050">
            <a:solidFill>
              <a:srgbClr val="B8EB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227FBB-94D5-4F53-BACC-A24CB6FCEC16}"/>
              </a:ext>
            </a:extLst>
          </p:cNvPr>
          <p:cNvSpPr>
            <a:spLocks noGrp="1"/>
          </p:cNvSpPr>
          <p:nvPr/>
        </p:nvSpPr>
        <p:spPr>
          <a:xfrm>
            <a:off x="7435502" y="4239798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0B5F59"/>
                </a:solidFill>
              </a:defRPr>
            </a:pPr>
            <a:r>
              <a:rPr sz="2100" b="1" dirty="0">
                <a:solidFill>
                  <a:srgbClr val="0B5F59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716024-AAA8-4E5F-BF26-875C7057BF64}"/>
              </a:ext>
            </a:extLst>
          </p:cNvPr>
          <p:cNvSpPr>
            <a:spLocks noGrp="1"/>
          </p:cNvSpPr>
          <p:nvPr/>
        </p:nvSpPr>
        <p:spPr>
          <a:xfrm>
            <a:off x="672465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Buyer search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9F61ED6-944F-417A-84BB-28B8A4596BCF}"/>
              </a:ext>
            </a:extLst>
          </p:cNvPr>
          <p:cNvSpPr>
            <a:spLocks noGrp="1"/>
          </p:cNvSpPr>
          <p:nvPr/>
        </p:nvSpPr>
        <p:spPr>
          <a:xfrm>
            <a:off x="8191500" y="4443868"/>
            <a:ext cx="742950" cy="28575"/>
          </a:xfrm>
          <a:prstGeom prst="roundRect">
            <a:avLst>
              <a:gd name="adj" fmla="val 50000"/>
            </a:avLst>
          </a:prstGeom>
          <a:solidFill>
            <a:srgbClr val="D8E4E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BC134A6-B050-4D91-AEE3-7E07F29BECF7}"/>
              </a:ext>
            </a:extLst>
          </p:cNvPr>
          <p:cNvSpPr>
            <a:spLocks noGrp="1"/>
          </p:cNvSpPr>
          <p:nvPr/>
        </p:nvSpPr>
        <p:spPr>
          <a:xfrm>
            <a:off x="8953500" y="3891418"/>
            <a:ext cx="1104900" cy="1104900"/>
          </a:xfrm>
          <a:prstGeom prst="ellipse">
            <a:avLst/>
          </a:prstGeom>
          <a:solidFill>
            <a:srgbClr val="0B5F59"/>
          </a:solidFill>
          <a:ln w="19050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9F189D-F36C-43D0-8A71-9170AE5ED4BD}"/>
              </a:ext>
            </a:extLst>
          </p:cNvPr>
          <p:cNvSpPr>
            <a:spLocks noGrp="1"/>
          </p:cNvSpPr>
          <p:nvPr/>
        </p:nvSpPr>
        <p:spPr>
          <a:xfrm>
            <a:off x="9397652" y="4227272"/>
            <a:ext cx="26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8B05C6-C55A-46D3-868C-8773F2CE20D9}"/>
              </a:ext>
            </a:extLst>
          </p:cNvPr>
          <p:cNvSpPr>
            <a:spLocks noGrp="1"/>
          </p:cNvSpPr>
          <p:nvPr/>
        </p:nvSpPr>
        <p:spPr>
          <a:xfrm>
            <a:off x="8686800" y="5167768"/>
            <a:ext cx="16383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11827"/>
                </a:solidFill>
              </a:defRPr>
            </a:pPr>
            <a:r>
              <a:rPr sz="1200" b="1">
                <a:solidFill>
                  <a:srgbClr val="111827"/>
                </a:solidFill>
              </a:rPr>
              <a:t>Voucher + reports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8F4FF4D-76E3-4B6A-9DAE-5B1A9D01098F}"/>
              </a:ext>
            </a:extLst>
          </p:cNvPr>
          <p:cNvSpPr>
            <a:spLocks noGrp="1"/>
          </p:cNvSpPr>
          <p:nvPr/>
        </p:nvSpPr>
        <p:spPr>
          <a:xfrm>
            <a:off x="1191800" y="2695182"/>
            <a:ext cx="9182100" cy="704850"/>
          </a:xfrm>
          <a:prstGeom prst="roundRect">
            <a:avLst>
              <a:gd name="adj" fmla="val 21622"/>
            </a:avLst>
          </a:prstGeom>
          <a:solidFill>
            <a:srgbClr val="F6FBFA"/>
          </a:solidFill>
          <a:ln w="9525">
            <a:solidFill>
              <a:srgbClr val="CFE7E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EC050A-3CDE-4ABB-846D-63CA7643EEFA}"/>
              </a:ext>
            </a:extLst>
          </p:cNvPr>
          <p:cNvSpPr>
            <a:spLocks noGrp="1"/>
          </p:cNvSpPr>
          <p:nvPr/>
        </p:nvSpPr>
        <p:spPr>
          <a:xfrm>
            <a:off x="1496600" y="2829576"/>
            <a:ext cx="857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0B5F59"/>
                </a:solidFill>
              </a:defRPr>
            </a:pPr>
            <a:r>
              <a:rPr sz="1500" b="1" dirty="0">
                <a:solidFill>
                  <a:srgbClr val="0B5F59"/>
                </a:solidFill>
              </a:rPr>
              <a:t>One system for adding hotels, applying category-wise margins, selling rooms, collecting wallet payments and issuing vouchers.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A76F37A-BE53-4342-8F8C-88DD86976791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548486-AB93-41DA-AF32-C7F6B3F08228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8207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430A68C-E301-4AEE-B9FA-83027FD442EE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BUYER EXPERIENCE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C850DD-3599-47ED-9DD3-CFC1F718E286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Your buyers see a proper hotel booking website, not an Excel sheet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D5DA20-100D-46DB-B9A0-A6661E151D9D}"/>
              </a:ext>
            </a:extLst>
          </p:cNvPr>
          <p:cNvSpPr>
            <a:spLocks noGrp="1"/>
          </p:cNvSpPr>
          <p:nvPr/>
        </p:nvSpPr>
        <p:spPr>
          <a:xfrm>
            <a:off x="685800" y="1932662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A travel agent can offer a polished search, room selection and booking flow while keeping the backend rate logic private.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6BABDCF-F652-4E5C-917D-4494E0A463A3}"/>
              </a:ext>
            </a:extLst>
          </p:cNvPr>
          <p:cNvSpPr>
            <a:spLocks noGrp="1"/>
          </p:cNvSpPr>
          <p:nvPr/>
        </p:nvSpPr>
        <p:spPr>
          <a:xfrm>
            <a:off x="8220466" y="2289654"/>
            <a:ext cx="3143250" cy="112395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8C7633D-664D-4FEF-A3E3-1EC840F357B9}"/>
              </a:ext>
            </a:extLst>
          </p:cNvPr>
          <p:cNvSpPr>
            <a:spLocks noGrp="1"/>
          </p:cNvSpPr>
          <p:nvPr/>
        </p:nvSpPr>
        <p:spPr>
          <a:xfrm>
            <a:off x="8391916" y="244466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1B6C5E-B26A-461A-A4B1-D9AA7AB22EC3}"/>
              </a:ext>
            </a:extLst>
          </p:cNvPr>
          <p:cNvSpPr>
            <a:spLocks noGrp="1"/>
          </p:cNvSpPr>
          <p:nvPr/>
        </p:nvSpPr>
        <p:spPr>
          <a:xfrm>
            <a:off x="8944366" y="2388558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Modern hotel display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91D4BD-89C6-41E0-BD33-2E2D17F57661}"/>
              </a:ext>
            </a:extLst>
          </p:cNvPr>
          <p:cNvSpPr>
            <a:spLocks noGrp="1"/>
          </p:cNvSpPr>
          <p:nvPr/>
        </p:nvSpPr>
        <p:spPr>
          <a:xfrm>
            <a:off x="8956370" y="2696490"/>
            <a:ext cx="2457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Room images, meal plans, inclusions, inventory and date-wise rates are shown clearly.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041A68E-EDC7-42C5-A147-2E39DA191FCA}"/>
              </a:ext>
            </a:extLst>
          </p:cNvPr>
          <p:cNvSpPr>
            <a:spLocks noGrp="1"/>
          </p:cNvSpPr>
          <p:nvPr/>
        </p:nvSpPr>
        <p:spPr>
          <a:xfrm>
            <a:off x="8220466" y="3623154"/>
            <a:ext cx="3143250" cy="9525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AA96D4C-62DB-454F-B23C-84810F182C48}"/>
              </a:ext>
            </a:extLst>
          </p:cNvPr>
          <p:cNvSpPr>
            <a:spLocks noGrp="1"/>
          </p:cNvSpPr>
          <p:nvPr/>
        </p:nvSpPr>
        <p:spPr>
          <a:xfrm>
            <a:off x="8391916" y="379460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75C380-EB55-4BD3-A40A-318B50E5A88D}"/>
              </a:ext>
            </a:extLst>
          </p:cNvPr>
          <p:cNvSpPr>
            <a:spLocks noGrp="1"/>
          </p:cNvSpPr>
          <p:nvPr/>
        </p:nvSpPr>
        <p:spPr>
          <a:xfrm>
            <a:off x="8944366" y="3738498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Private pricing engine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78794C-F681-462C-A8D0-FF674AC4E1AB}"/>
              </a:ext>
            </a:extLst>
          </p:cNvPr>
          <p:cNvSpPr>
            <a:spLocks noGrp="1"/>
          </p:cNvSpPr>
          <p:nvPr/>
        </p:nvSpPr>
        <p:spPr>
          <a:xfrm>
            <a:off x="8937580" y="4058956"/>
            <a:ext cx="2686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The buyer never sees your net rate or category logic.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C58E1D0-7F55-420B-8E2F-E7D9CFEF328B}"/>
              </a:ext>
            </a:extLst>
          </p:cNvPr>
          <p:cNvSpPr>
            <a:spLocks noGrp="1"/>
          </p:cNvSpPr>
          <p:nvPr/>
        </p:nvSpPr>
        <p:spPr>
          <a:xfrm>
            <a:off x="8220466" y="4785204"/>
            <a:ext cx="3143250" cy="1155786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1676180-7F4E-4762-B11E-A69A520AB6A4}"/>
              </a:ext>
            </a:extLst>
          </p:cNvPr>
          <p:cNvSpPr>
            <a:spLocks noGrp="1"/>
          </p:cNvSpPr>
          <p:nvPr/>
        </p:nvSpPr>
        <p:spPr>
          <a:xfrm>
            <a:off x="8391916" y="4956654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F0003F-D96C-4383-82B0-FA7EFF5DD19C}"/>
              </a:ext>
            </a:extLst>
          </p:cNvPr>
          <p:cNvSpPr>
            <a:spLocks noGrp="1"/>
          </p:cNvSpPr>
          <p:nvPr/>
        </p:nvSpPr>
        <p:spPr>
          <a:xfrm>
            <a:off x="8944366" y="4875496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Booking-ready flow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E9E8CB-7DA6-4B23-984E-245E80C66C05}"/>
              </a:ext>
            </a:extLst>
          </p:cNvPr>
          <p:cNvSpPr>
            <a:spLocks noGrp="1"/>
          </p:cNvSpPr>
          <p:nvPr/>
        </p:nvSpPr>
        <p:spPr>
          <a:xfrm>
            <a:off x="8912528" y="5158376"/>
            <a:ext cx="226068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Lead guest, cancellation policy, payment deadlines and vouchers stay connected.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EF4BBF-D19C-40EB-967D-19C1B3E2BACA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C0D91C-3BD2-442A-A046-DE44715BE6C7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2E50AE-A0E1-C18C-59D8-41A39D8D9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72" y="2533724"/>
            <a:ext cx="7772400" cy="36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2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C916E9-EABC-4801-871A-947D2051DEB4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TWO SALES CHANNELS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41C514-48DD-4B53-926F-1EC17455089D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The same website can sell to agents and direct customers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FF22C2-BCEB-4BA4-A9DD-84E160A66B38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Agents can run a wholesale B2B portal, a direct customer booking site, or both from the same backend.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19C54F9-EBF8-4DBF-8BE4-0D617B7F2987}"/>
              </a:ext>
            </a:extLst>
          </p:cNvPr>
          <p:cNvSpPr>
            <a:spLocks noGrp="1"/>
          </p:cNvSpPr>
          <p:nvPr/>
        </p:nvSpPr>
        <p:spPr>
          <a:xfrm>
            <a:off x="876300" y="2914650"/>
            <a:ext cx="3143250" cy="200025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11FE258-F2F2-4E9B-AC73-51607DCF9045}"/>
              </a:ext>
            </a:extLst>
          </p:cNvPr>
          <p:cNvSpPr>
            <a:spLocks noGrp="1"/>
          </p:cNvSpPr>
          <p:nvPr/>
        </p:nvSpPr>
        <p:spPr>
          <a:xfrm>
            <a:off x="1047750" y="30861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B2DDB9-14C7-4096-9928-854D02E76E8F}"/>
              </a:ext>
            </a:extLst>
          </p:cNvPr>
          <p:cNvSpPr>
            <a:spLocks noGrp="1"/>
          </p:cNvSpPr>
          <p:nvPr/>
        </p:nvSpPr>
        <p:spPr>
          <a:xfrm>
            <a:off x="1600200" y="3105150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B2B agents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31CB04-5D3A-4162-8498-37D731C2ED15}"/>
              </a:ext>
            </a:extLst>
          </p:cNvPr>
          <p:cNvSpPr>
            <a:spLocks noGrp="1"/>
          </p:cNvSpPr>
          <p:nvPr/>
        </p:nvSpPr>
        <p:spPr>
          <a:xfrm>
            <a:off x="1104900" y="3638550"/>
            <a:ext cx="26860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Other travel agents can register, get approved, and see sell rates based on their hidden category.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4A614AC-1F79-4B11-9D78-1E81BCAA1665}"/>
              </a:ext>
            </a:extLst>
          </p:cNvPr>
          <p:cNvSpPr>
            <a:spLocks noGrp="1"/>
          </p:cNvSpPr>
          <p:nvPr/>
        </p:nvSpPr>
        <p:spPr>
          <a:xfrm>
            <a:off x="4514850" y="2914650"/>
            <a:ext cx="3143250" cy="200025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6EF0880-ECE1-4D45-92C7-4F9733677177}"/>
              </a:ext>
            </a:extLst>
          </p:cNvPr>
          <p:cNvSpPr>
            <a:spLocks noGrp="1"/>
          </p:cNvSpPr>
          <p:nvPr/>
        </p:nvSpPr>
        <p:spPr>
          <a:xfrm>
            <a:off x="4686300" y="30861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079533-1DDB-4631-9A7D-5B273D03C8C8}"/>
              </a:ext>
            </a:extLst>
          </p:cNvPr>
          <p:cNvSpPr>
            <a:spLocks noGrp="1"/>
          </p:cNvSpPr>
          <p:nvPr/>
        </p:nvSpPr>
        <p:spPr>
          <a:xfrm>
            <a:off x="5238750" y="3105150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B2C customers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0EADF3-6248-4712-B14A-54A685C4AC72}"/>
              </a:ext>
            </a:extLst>
          </p:cNvPr>
          <p:cNvSpPr>
            <a:spLocks noGrp="1"/>
          </p:cNvSpPr>
          <p:nvPr/>
        </p:nvSpPr>
        <p:spPr>
          <a:xfrm>
            <a:off x="4743450" y="3638550"/>
            <a:ext cx="26860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Direct customers can search hotels, request bookings and receive vouchers under your brand.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1C64268-FC23-4D19-9DA1-D2DF128A44E6}"/>
              </a:ext>
            </a:extLst>
          </p:cNvPr>
          <p:cNvSpPr>
            <a:spLocks noGrp="1"/>
          </p:cNvSpPr>
          <p:nvPr/>
        </p:nvSpPr>
        <p:spPr>
          <a:xfrm>
            <a:off x="8153400" y="2914650"/>
            <a:ext cx="3143250" cy="200025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814C8D6-6EA9-465F-8D3E-1E374F77EB4E}"/>
              </a:ext>
            </a:extLst>
          </p:cNvPr>
          <p:cNvSpPr>
            <a:spLocks noGrp="1"/>
          </p:cNvSpPr>
          <p:nvPr/>
        </p:nvSpPr>
        <p:spPr>
          <a:xfrm>
            <a:off x="8324850" y="3086100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90305B-67FC-4326-97CE-1C08EEAE0BAE}"/>
              </a:ext>
            </a:extLst>
          </p:cNvPr>
          <p:cNvSpPr>
            <a:spLocks noGrp="1"/>
          </p:cNvSpPr>
          <p:nvPr/>
        </p:nvSpPr>
        <p:spPr>
          <a:xfrm>
            <a:off x="8877300" y="3105150"/>
            <a:ext cx="22288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>
                <a:solidFill>
                  <a:srgbClr val="111827"/>
                </a:solidFill>
              </a:rPr>
              <a:t>Admin control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33B917-D3B3-4712-AEDF-93184EB6CE54}"/>
              </a:ext>
            </a:extLst>
          </p:cNvPr>
          <p:cNvSpPr>
            <a:spLocks noGrp="1"/>
          </p:cNvSpPr>
          <p:nvPr/>
        </p:nvSpPr>
        <p:spPr>
          <a:xfrm>
            <a:off x="8382000" y="3638550"/>
            <a:ext cx="26860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You decide which hotels are live, which rates apply and who can access what.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0013CC-4FC6-41DA-B294-C0334451A901}"/>
              </a:ext>
            </a:extLst>
          </p:cNvPr>
          <p:cNvSpPr>
            <a:spLocks noGrp="1"/>
          </p:cNvSpPr>
          <p:nvPr/>
        </p:nvSpPr>
        <p:spPr>
          <a:xfrm>
            <a:off x="1543050" y="5505450"/>
            <a:ext cx="91059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>
                <a:solidFill>
                  <a:srgbClr val="0B5F59"/>
                </a:solidFill>
              </a:defRPr>
            </a:pPr>
            <a:r>
              <a:rPr sz="1950" b="1">
                <a:solidFill>
                  <a:srgbClr val="0B5F59"/>
                </a:solidFill>
              </a:rPr>
              <a:t>CAT A, CAT B and CAT C pricing remains private. Buyers only see the final sell rate.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12DEAB-97EB-43DF-9B58-1F6C1C091913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C6AC78-9776-4B76-A7B2-AF1FBF755F58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35745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A8C39B6-3B77-41AF-AAE5-0E98D5BA5532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HOTELS AND RATES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D14DAA-13B5-4321-A6F1-C7439F803610}"/>
              </a:ext>
            </a:extLst>
          </p:cNvPr>
          <p:cNvSpPr>
            <a:spLocks noGrp="1"/>
          </p:cNvSpPr>
          <p:nvPr/>
        </p:nvSpPr>
        <p:spPr>
          <a:xfrm>
            <a:off x="685800" y="72651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 dirty="0">
                <a:solidFill>
                  <a:srgbClr val="111827"/>
                </a:solidFill>
              </a:rPr>
              <a:t>Your team can organize contracted hotels properly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04398A-EA7D-42B6-9394-0769A9FEF25D}"/>
              </a:ext>
            </a:extLst>
          </p:cNvPr>
          <p:cNvSpPr>
            <a:spLocks noGrp="1"/>
          </p:cNvSpPr>
          <p:nvPr/>
        </p:nvSpPr>
        <p:spPr>
          <a:xfrm>
            <a:off x="685800" y="1732246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Instead of one spreadsheet, each hotel has its own details, room categories, meal charges, rate ranges, taxes, inventory and cancellation policy.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 t="11641" b="11641"/>
          <a:stretch>
            <a:fillRect/>
          </a:stretch>
        </p:blipFill>
        <p:spPr>
          <a:xfrm>
            <a:off x="704850" y="2476500"/>
            <a:ext cx="7429500" cy="3562350"/>
          </a:xfrm>
          <a:prstGeom prst="roundRect">
            <a:avLst>
              <a:gd name="adj" fmla="val 4278"/>
            </a:avLst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F76926D-25D8-4DFC-85FF-5A9E3EDE0A3E}"/>
              </a:ext>
            </a:extLst>
          </p:cNvPr>
          <p:cNvSpPr>
            <a:spLocks noGrp="1"/>
          </p:cNvSpPr>
          <p:nvPr/>
        </p:nvSpPr>
        <p:spPr>
          <a:xfrm>
            <a:off x="8458200" y="2095762"/>
            <a:ext cx="2857500" cy="100012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B063597-1173-416C-8C01-042B0580E70F}"/>
              </a:ext>
            </a:extLst>
          </p:cNvPr>
          <p:cNvSpPr>
            <a:spLocks noGrp="1"/>
          </p:cNvSpPr>
          <p:nvPr/>
        </p:nvSpPr>
        <p:spPr>
          <a:xfrm>
            <a:off x="8629650" y="226721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0B5F59">
              <a:alpha val="7843"/>
            </a:srgbClr>
          </a:solidFill>
          <a:ln w="9525">
            <a:solidFill>
              <a:srgbClr val="0B5F59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64EF66-C8A2-4D10-BE42-1879ED64C17A}"/>
              </a:ext>
            </a:extLst>
          </p:cNvPr>
          <p:cNvSpPr>
            <a:spLocks noGrp="1"/>
          </p:cNvSpPr>
          <p:nvPr/>
        </p:nvSpPr>
        <p:spPr>
          <a:xfrm>
            <a:off x="9069366" y="2173528"/>
            <a:ext cx="21336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Google hotel master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C226EE-E77D-49BA-A84A-3FBA00F7B58B}"/>
              </a:ext>
            </a:extLst>
          </p:cNvPr>
          <p:cNvSpPr>
            <a:spLocks noGrp="1"/>
          </p:cNvSpPr>
          <p:nvPr/>
        </p:nvSpPr>
        <p:spPr>
          <a:xfrm>
            <a:off x="9137736" y="2431356"/>
            <a:ext cx="21336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Add a hotel faster using Google data, then manage your private details separately.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322CA5A-B688-48EE-B023-47DA902E2F45}"/>
              </a:ext>
            </a:extLst>
          </p:cNvPr>
          <p:cNvSpPr>
            <a:spLocks noGrp="1"/>
          </p:cNvSpPr>
          <p:nvPr/>
        </p:nvSpPr>
        <p:spPr>
          <a:xfrm>
            <a:off x="8458200" y="3276862"/>
            <a:ext cx="2857500" cy="100012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C83C7EE-4918-49D1-B4D4-A5152F45D83B}"/>
              </a:ext>
            </a:extLst>
          </p:cNvPr>
          <p:cNvSpPr>
            <a:spLocks noGrp="1"/>
          </p:cNvSpPr>
          <p:nvPr/>
        </p:nvSpPr>
        <p:spPr>
          <a:xfrm>
            <a:off x="8629650" y="344831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D8A03D">
              <a:alpha val="7843"/>
            </a:srgbClr>
          </a:solidFill>
          <a:ln w="9525">
            <a:solidFill>
              <a:srgbClr val="D8A03D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1ADF06-09C8-4765-9284-B152473539BE}"/>
              </a:ext>
            </a:extLst>
          </p:cNvPr>
          <p:cNvSpPr>
            <a:spLocks noGrp="1"/>
          </p:cNvSpPr>
          <p:nvPr/>
        </p:nvSpPr>
        <p:spPr>
          <a:xfrm>
            <a:off x="9056840" y="3379680"/>
            <a:ext cx="1943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Room-wise rates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C1B7E-A571-4AB2-9B2D-80E7BDA024E4}"/>
              </a:ext>
            </a:extLst>
          </p:cNvPr>
          <p:cNvSpPr>
            <a:spLocks noGrp="1"/>
          </p:cNvSpPr>
          <p:nvPr/>
        </p:nvSpPr>
        <p:spPr>
          <a:xfrm>
            <a:off x="9100158" y="3662560"/>
            <a:ext cx="1943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Upload rates against room categories with date ranges and inventory.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C92147C-F535-4CB3-A520-06E3278F355C}"/>
              </a:ext>
            </a:extLst>
          </p:cNvPr>
          <p:cNvSpPr>
            <a:spLocks noGrp="1"/>
          </p:cNvSpPr>
          <p:nvPr/>
        </p:nvSpPr>
        <p:spPr>
          <a:xfrm>
            <a:off x="8458200" y="4457962"/>
            <a:ext cx="2857500" cy="1000125"/>
          </a:xfrm>
          <a:prstGeom prst="roundRect">
            <a:avLst>
              <a:gd name="adj" fmla="val 15238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383DC39-46CA-4F9A-AEDE-EF737410C191}"/>
              </a:ext>
            </a:extLst>
          </p:cNvPr>
          <p:cNvSpPr>
            <a:spLocks noGrp="1"/>
          </p:cNvSpPr>
          <p:nvPr/>
        </p:nvSpPr>
        <p:spPr>
          <a:xfrm>
            <a:off x="8629650" y="4629412"/>
            <a:ext cx="400050" cy="400050"/>
          </a:xfrm>
          <a:prstGeom prst="roundRect">
            <a:avLst>
              <a:gd name="adj" fmla="val 28571"/>
            </a:avLst>
          </a:prstGeom>
          <a:solidFill>
            <a:srgbClr val="118577">
              <a:alpha val="7843"/>
            </a:srgbClr>
          </a:solidFill>
          <a:ln w="9525">
            <a:solidFill>
              <a:srgbClr val="118577">
                <a:alpha val="25098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9D8948-F506-4F0C-ACAF-10F5796CC3F1}"/>
              </a:ext>
            </a:extLst>
          </p:cNvPr>
          <p:cNvSpPr>
            <a:spLocks noGrp="1"/>
          </p:cNvSpPr>
          <p:nvPr/>
        </p:nvSpPr>
        <p:spPr>
          <a:xfrm>
            <a:off x="9081892" y="4560780"/>
            <a:ext cx="1943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11827"/>
                </a:solidFill>
              </a:defRPr>
            </a:pPr>
            <a:r>
              <a:rPr sz="1650" b="1" dirty="0">
                <a:solidFill>
                  <a:srgbClr val="111827"/>
                </a:solidFill>
              </a:rPr>
              <a:t>Show on website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C59D6B-2203-4BD2-87B2-1DC5470CF203}"/>
              </a:ext>
            </a:extLst>
          </p:cNvPr>
          <p:cNvSpPr>
            <a:spLocks noGrp="1"/>
          </p:cNvSpPr>
          <p:nvPr/>
        </p:nvSpPr>
        <p:spPr>
          <a:xfrm>
            <a:off x="9125210" y="4818608"/>
            <a:ext cx="1943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64748B"/>
                </a:solidFill>
              </a:defRPr>
            </a:pPr>
            <a:r>
              <a:rPr sz="1125" b="0" dirty="0">
                <a:solidFill>
                  <a:srgbClr val="64748B"/>
                </a:solidFill>
              </a:rPr>
              <a:t>Only selected hotels are visible as per the plan and admin choice.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9D2952-2779-450E-AC94-CC12E34D2F0D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04802C-B5EF-4671-B55A-ADB54CB52FAF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4287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DE52C28-EC69-4400-8C3A-14EB910AD451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RATE ENGINE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ADBF2D-713E-4804-AD6E-13191AF96A45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Built for real contracting, not flat hotel listings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A71A29-321A-4E3F-8DDB-FEE5E6D986CA}"/>
              </a:ext>
            </a:extLst>
          </p:cNvPr>
          <p:cNvSpPr>
            <a:spLocks noGrp="1"/>
          </p:cNvSpPr>
          <p:nvPr/>
        </p:nvSpPr>
        <p:spPr>
          <a:xfrm>
            <a:off x="685800" y="2045396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 dirty="0">
                <a:solidFill>
                  <a:srgbClr val="64748B"/>
                </a:solidFill>
              </a:rPr>
              <a:t>The system separates the things that agents actually negotiate: base rates, meals, taxes, extra guests, supplements, stop-sale and inventory.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E8CC46-6565-41D4-98D9-ADE21C451B8B}"/>
              </a:ext>
            </a:extLst>
          </p:cNvPr>
          <p:cNvSpPr>
            <a:spLocks noGrp="1"/>
          </p:cNvSpPr>
          <p:nvPr/>
        </p:nvSpPr>
        <p:spPr>
          <a:xfrm>
            <a:off x="1200150" y="2739806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60C4D5-6638-4AAD-85B0-DA62593771F2}"/>
              </a:ext>
            </a:extLst>
          </p:cNvPr>
          <p:cNvSpPr>
            <a:spLocks noGrp="1"/>
          </p:cNvSpPr>
          <p:nvPr/>
        </p:nvSpPr>
        <p:spPr>
          <a:xfrm>
            <a:off x="1466850" y="2842102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Date-wise rates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BEBB4-51F5-4F13-A3A4-DFD7DA8F5CC3}"/>
              </a:ext>
            </a:extLst>
          </p:cNvPr>
          <p:cNvSpPr>
            <a:spLocks noGrp="1"/>
          </p:cNvSpPr>
          <p:nvPr/>
        </p:nvSpPr>
        <p:spPr>
          <a:xfrm>
            <a:off x="3714750" y="2842102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Weekdays, weekends, seasons and multiple date ranges can be uploaded cleanly.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2871AE-C0A1-4723-9E92-FC7E9AF1380C}"/>
              </a:ext>
            </a:extLst>
          </p:cNvPr>
          <p:cNvSpPr>
            <a:spLocks noGrp="1"/>
          </p:cNvSpPr>
          <p:nvPr/>
        </p:nvSpPr>
        <p:spPr>
          <a:xfrm>
            <a:off x="1200150" y="3425606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1AD68-8BFA-47CB-B91B-AB62E1385028}"/>
              </a:ext>
            </a:extLst>
          </p:cNvPr>
          <p:cNvSpPr>
            <a:spLocks noGrp="1"/>
          </p:cNvSpPr>
          <p:nvPr/>
        </p:nvSpPr>
        <p:spPr>
          <a:xfrm>
            <a:off x="1466850" y="3527902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Meal upgrades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FB0989-947F-4B77-A62D-8D987B501E05}"/>
              </a:ext>
            </a:extLst>
          </p:cNvPr>
          <p:cNvSpPr>
            <a:spLocks noGrp="1"/>
          </p:cNvSpPr>
          <p:nvPr/>
        </p:nvSpPr>
        <p:spPr>
          <a:xfrm>
            <a:off x="3714750" y="3527902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CPAI, MAPAI and APAI pricing can calculate from hotel-level meal charges.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510F85-61F7-441E-9D7E-628C8E2EAC2A}"/>
              </a:ext>
            </a:extLst>
          </p:cNvPr>
          <p:cNvSpPr>
            <a:spLocks noGrp="1"/>
          </p:cNvSpPr>
          <p:nvPr/>
        </p:nvSpPr>
        <p:spPr>
          <a:xfrm>
            <a:off x="1200150" y="4111406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FDCA62-BD89-463B-A104-B6C58473B908}"/>
              </a:ext>
            </a:extLst>
          </p:cNvPr>
          <p:cNvSpPr>
            <a:spLocks noGrp="1"/>
          </p:cNvSpPr>
          <p:nvPr/>
        </p:nvSpPr>
        <p:spPr>
          <a:xfrm>
            <a:off x="1466850" y="4213702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Extra guest logic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55C87D-33A9-49BD-9D39-09927AEA8B2F}"/>
              </a:ext>
            </a:extLst>
          </p:cNvPr>
          <p:cNvSpPr>
            <a:spLocks noGrp="1"/>
          </p:cNvSpPr>
          <p:nvPr/>
        </p:nvSpPr>
        <p:spPr>
          <a:xfrm>
            <a:off x="3714750" y="4213702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Adult and child charges can be fixed or percentage-based with markup controls.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36CA752-F85A-4EA7-8EA3-6FADBBC381A5}"/>
              </a:ext>
            </a:extLst>
          </p:cNvPr>
          <p:cNvSpPr>
            <a:spLocks noGrp="1"/>
          </p:cNvSpPr>
          <p:nvPr/>
        </p:nvSpPr>
        <p:spPr>
          <a:xfrm>
            <a:off x="1200150" y="4797206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7641A9-B35A-4A0F-B04F-503301C8B9DA}"/>
              </a:ext>
            </a:extLst>
          </p:cNvPr>
          <p:cNvSpPr>
            <a:spLocks noGrp="1"/>
          </p:cNvSpPr>
          <p:nvPr/>
        </p:nvSpPr>
        <p:spPr>
          <a:xfrm>
            <a:off x="1466850" y="4899502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Supplements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FE1745-B79F-41C7-B99E-ACC582A0A738}"/>
              </a:ext>
            </a:extLst>
          </p:cNvPr>
          <p:cNvSpPr>
            <a:spLocks noGrp="1"/>
          </p:cNvSpPr>
          <p:nvPr/>
        </p:nvSpPr>
        <p:spPr>
          <a:xfrm>
            <a:off x="3714750" y="4899502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Long weekend, festival and blackout-date charges can be added separately.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F0D6E18-B840-4063-9A79-ECCBFCE2B4C4}"/>
              </a:ext>
            </a:extLst>
          </p:cNvPr>
          <p:cNvSpPr>
            <a:spLocks noGrp="1"/>
          </p:cNvSpPr>
          <p:nvPr/>
        </p:nvSpPr>
        <p:spPr>
          <a:xfrm>
            <a:off x="1200150" y="5483006"/>
            <a:ext cx="9791700" cy="514350"/>
          </a:xfrm>
          <a:prstGeom prst="roundRect">
            <a:avLst>
              <a:gd name="adj" fmla="val 22222"/>
            </a:avLst>
          </a:prstGeom>
          <a:solidFill>
            <a:srgbClr val="F7FBFB"/>
          </a:solidFill>
          <a:ln w="9525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9EFA9C-1B65-424F-8A05-4D4443CB04A5}"/>
              </a:ext>
            </a:extLst>
          </p:cNvPr>
          <p:cNvSpPr>
            <a:spLocks noGrp="1"/>
          </p:cNvSpPr>
          <p:nvPr/>
        </p:nvSpPr>
        <p:spPr>
          <a:xfrm>
            <a:off x="1466850" y="5585302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>
                <a:solidFill>
                  <a:srgbClr val="0B5F59"/>
                </a:solidFill>
              </a:defRPr>
            </a:pPr>
            <a:r>
              <a:rPr sz="1350" b="1">
                <a:solidFill>
                  <a:srgbClr val="0B5F59"/>
                </a:solidFill>
              </a:rPr>
              <a:t>Inventory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C9E71A-D39C-454B-9344-8B24546C1163}"/>
              </a:ext>
            </a:extLst>
          </p:cNvPr>
          <p:cNvSpPr>
            <a:spLocks noGrp="1"/>
          </p:cNvSpPr>
          <p:nvPr/>
        </p:nvSpPr>
        <p:spPr>
          <a:xfrm>
            <a:off x="3714750" y="5585302"/>
            <a:ext cx="6762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11827"/>
                </a:solidFill>
              </a:defRPr>
            </a:pPr>
            <a:r>
              <a:rPr sz="1350" b="0">
                <a:solidFill>
                  <a:srgbClr val="111827"/>
                </a:solidFill>
              </a:rPr>
              <a:t>Guaranteed confirmation appears only when loaded inventory covers the request.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5E247F-54A5-481A-BD0F-C1AEA5851158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4E1D46-BB05-4B63-829D-03E5C05A5186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78288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B89A3EE-91AE-45DD-A207-D6E64CB1DECB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MARGINS WITHOUT EXPOSING SECRETS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B711A1-B8D3-4D7E-BE8F-656F627133F5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Different buyers can see different sell rates without knowing why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FDB107-F64B-4272-AC4D-9EB79566C9CA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This is important for wholesalers and consolidators who want to reward stronger agents without telling everyone their category.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7D244E3-B10A-4ACC-87C2-A34F114DA5B4}"/>
              </a:ext>
            </a:extLst>
          </p:cNvPr>
          <p:cNvSpPr>
            <a:spLocks noGrp="1"/>
          </p:cNvSpPr>
          <p:nvPr/>
        </p:nvSpPr>
        <p:spPr>
          <a:xfrm>
            <a:off x="1009650" y="3048000"/>
            <a:ext cx="2381250" cy="1104900"/>
          </a:xfrm>
          <a:prstGeom prst="roundRect">
            <a:avLst>
              <a:gd name="adj" fmla="val 13793"/>
            </a:avLst>
          </a:prstGeom>
          <a:solidFill>
            <a:srgbClr val="F1FFFC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97BA0F-2ACD-4613-9352-047173646F72}"/>
              </a:ext>
            </a:extLst>
          </p:cNvPr>
          <p:cNvSpPr>
            <a:spLocks noGrp="1"/>
          </p:cNvSpPr>
          <p:nvPr/>
        </p:nvSpPr>
        <p:spPr>
          <a:xfrm>
            <a:off x="1238250" y="3138814"/>
            <a:ext cx="1905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0B5F59"/>
                </a:solidFill>
              </a:defRPr>
            </a:pPr>
            <a:r>
              <a:rPr sz="2400" b="1" dirty="0">
                <a:solidFill>
                  <a:srgbClr val="0B5F59"/>
                </a:solidFill>
              </a:rPr>
              <a:t>CAT 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B16AC9-A43F-426E-8FF4-D2A37B5891B8}"/>
              </a:ext>
            </a:extLst>
          </p:cNvPr>
          <p:cNvSpPr>
            <a:spLocks noGrp="1"/>
          </p:cNvSpPr>
          <p:nvPr/>
        </p:nvSpPr>
        <p:spPr>
          <a:xfrm>
            <a:off x="1238250" y="360854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4748B"/>
                </a:solidFill>
              </a:defRPr>
            </a:pPr>
            <a:r>
              <a:rPr sz="1050" b="1" dirty="0">
                <a:solidFill>
                  <a:srgbClr val="64748B"/>
                </a:solidFill>
              </a:rPr>
              <a:t>Lowest margin for high-potential agents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C1DB1C6-3F97-49AE-8B95-273280017055}"/>
              </a:ext>
            </a:extLst>
          </p:cNvPr>
          <p:cNvSpPr>
            <a:spLocks noGrp="1"/>
          </p:cNvSpPr>
          <p:nvPr/>
        </p:nvSpPr>
        <p:spPr>
          <a:xfrm>
            <a:off x="3733800" y="3048000"/>
            <a:ext cx="2381250" cy="1104900"/>
          </a:xfrm>
          <a:prstGeom prst="roundRect">
            <a:avLst>
              <a:gd name="adj" fmla="val 13793"/>
            </a:avLst>
          </a:prstGeom>
          <a:solidFill>
            <a:srgbClr val="FFFAF0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687070-BF6D-4A20-87C0-8F143B19A2FC}"/>
              </a:ext>
            </a:extLst>
          </p:cNvPr>
          <p:cNvSpPr>
            <a:spLocks noGrp="1"/>
          </p:cNvSpPr>
          <p:nvPr/>
        </p:nvSpPr>
        <p:spPr>
          <a:xfrm>
            <a:off x="3962400" y="3138814"/>
            <a:ext cx="1905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0B5F59"/>
                </a:solidFill>
              </a:defRPr>
            </a:pPr>
            <a:r>
              <a:rPr sz="2400" b="1">
                <a:solidFill>
                  <a:srgbClr val="0B5F59"/>
                </a:solidFill>
              </a:rPr>
              <a:t>CAT 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66461F-2264-47E4-A275-D96F7DA33E57}"/>
              </a:ext>
            </a:extLst>
          </p:cNvPr>
          <p:cNvSpPr>
            <a:spLocks noGrp="1"/>
          </p:cNvSpPr>
          <p:nvPr/>
        </p:nvSpPr>
        <p:spPr>
          <a:xfrm>
            <a:off x="3962400" y="360854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Middle margin for regular agents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A07BDAC-36AD-48E3-9C6E-728E93FCEEBA}"/>
              </a:ext>
            </a:extLst>
          </p:cNvPr>
          <p:cNvSpPr>
            <a:spLocks noGrp="1"/>
          </p:cNvSpPr>
          <p:nvPr/>
        </p:nvSpPr>
        <p:spPr>
          <a:xfrm>
            <a:off x="6457950" y="3048000"/>
            <a:ext cx="2381250" cy="1104900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4D86DF-8B70-4561-AC1F-53778E316C12}"/>
              </a:ext>
            </a:extLst>
          </p:cNvPr>
          <p:cNvSpPr>
            <a:spLocks noGrp="1"/>
          </p:cNvSpPr>
          <p:nvPr/>
        </p:nvSpPr>
        <p:spPr>
          <a:xfrm>
            <a:off x="6686550" y="3138814"/>
            <a:ext cx="1905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0B5F59"/>
                </a:solidFill>
              </a:defRPr>
            </a:pPr>
            <a:r>
              <a:rPr sz="2400" b="1">
                <a:solidFill>
                  <a:srgbClr val="0B5F59"/>
                </a:solidFill>
              </a:rPr>
              <a:t>CAT 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8209F1-8760-41F6-BEEB-A0A7BCC42A95}"/>
              </a:ext>
            </a:extLst>
          </p:cNvPr>
          <p:cNvSpPr>
            <a:spLocks noGrp="1"/>
          </p:cNvSpPr>
          <p:nvPr/>
        </p:nvSpPr>
        <p:spPr>
          <a:xfrm>
            <a:off x="6686550" y="360854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Standard margin for normal agents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A423F94-A939-429B-A8D3-8CB3A5CB8276}"/>
              </a:ext>
            </a:extLst>
          </p:cNvPr>
          <p:cNvSpPr>
            <a:spLocks noGrp="1"/>
          </p:cNvSpPr>
          <p:nvPr/>
        </p:nvSpPr>
        <p:spPr>
          <a:xfrm>
            <a:off x="9182100" y="3048000"/>
            <a:ext cx="2381250" cy="1104900"/>
          </a:xfrm>
          <a:prstGeom prst="roundRect">
            <a:avLst>
              <a:gd name="adj" fmla="val 13793"/>
            </a:avLst>
          </a:prstGeom>
          <a:solidFill>
            <a:srgbClr val="F1F5F9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E79476-87B0-4649-9EAF-DA37FCD1022A}"/>
              </a:ext>
            </a:extLst>
          </p:cNvPr>
          <p:cNvSpPr>
            <a:spLocks noGrp="1"/>
          </p:cNvSpPr>
          <p:nvPr/>
        </p:nvSpPr>
        <p:spPr>
          <a:xfrm>
            <a:off x="9410700" y="3138814"/>
            <a:ext cx="1905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0B5F59"/>
                </a:solidFill>
              </a:defRPr>
            </a:pPr>
            <a:r>
              <a:rPr sz="2400" b="1">
                <a:solidFill>
                  <a:srgbClr val="0B5F59"/>
                </a:solidFill>
              </a:rPr>
              <a:t>B2C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4D54E3-F562-4B86-B195-0C40CC56935E}"/>
              </a:ext>
            </a:extLst>
          </p:cNvPr>
          <p:cNvSpPr>
            <a:spLocks noGrp="1"/>
          </p:cNvSpPr>
          <p:nvPr/>
        </p:nvSpPr>
        <p:spPr>
          <a:xfrm>
            <a:off x="9410700" y="360854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Customer rate controlled separately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A949A52-962C-47C7-B85F-0543F11970B4}"/>
              </a:ext>
            </a:extLst>
          </p:cNvPr>
          <p:cNvSpPr>
            <a:spLocks noGrp="1"/>
          </p:cNvSpPr>
          <p:nvPr/>
        </p:nvSpPr>
        <p:spPr>
          <a:xfrm>
            <a:off x="1524000" y="5010150"/>
            <a:ext cx="9144000" cy="704850"/>
          </a:xfrm>
          <a:prstGeom prst="roundRect">
            <a:avLst>
              <a:gd name="adj" fmla="val 21622"/>
            </a:avLst>
          </a:prstGeom>
          <a:solidFill>
            <a:srgbClr val="0B5F59"/>
          </a:solidFill>
          <a:ln w="9525">
            <a:solidFill>
              <a:srgbClr val="0B5F5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C17DF0-B1D4-4756-AA53-7B816DA222FF}"/>
              </a:ext>
            </a:extLst>
          </p:cNvPr>
          <p:cNvSpPr>
            <a:spLocks noGrp="1"/>
          </p:cNvSpPr>
          <p:nvPr/>
        </p:nvSpPr>
        <p:spPr>
          <a:xfrm>
            <a:off x="1866900" y="5194648"/>
            <a:ext cx="84582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 dirty="0">
                <a:solidFill>
                  <a:srgbClr val="FFFFFF"/>
                </a:solidFill>
              </a:rPr>
              <a:t>The category is never shown to the buyer. It stays only in admin records.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8C25F6-6A26-47F7-86F7-6537892D7E55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9AF3A7-BBE9-4E7B-B0AC-9DB888D36DCC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1252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ABA6DF1-E737-4B32-A7EA-269BDDE91866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0B5F59"/>
                </a:solidFill>
              </a:defRPr>
            </a:pPr>
            <a:r>
              <a:rPr sz="975" b="1">
                <a:solidFill>
                  <a:srgbClr val="0B5F59"/>
                </a:solidFill>
              </a:rPr>
              <a:t>BOOKING OPERATIONS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A202EC-0FF4-45EA-87FC-C56C3D9C680B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239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>
                <a:solidFill>
                  <a:srgbClr val="111827"/>
                </a:solidFill>
              </a:defRPr>
            </a:pPr>
            <a:r>
              <a:rPr sz="3225" b="1">
                <a:solidFill>
                  <a:srgbClr val="111827"/>
                </a:solidFill>
              </a:rPr>
              <a:t>Bookings move through a controlled workflow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44A5DC-C2FF-40CA-A096-070D5C04026F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6858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64748B"/>
                </a:solidFill>
              </a:defRPr>
            </a:pPr>
            <a:r>
              <a:rPr sz="1500" b="0">
                <a:solidFill>
                  <a:srgbClr val="64748B"/>
                </a:solidFill>
              </a:rPr>
              <a:t>Availability requests, guaranteed inventory, wallet payments, reminders, vouchers and cancellations are handled inside one system.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0108046-1147-4AD3-BF4D-8013F0604AFD}"/>
              </a:ext>
            </a:extLst>
          </p:cNvPr>
          <p:cNvSpPr>
            <a:spLocks noGrp="1"/>
          </p:cNvSpPr>
          <p:nvPr/>
        </p:nvSpPr>
        <p:spPr>
          <a:xfrm>
            <a:off x="762000" y="2990850"/>
            <a:ext cx="1695450" cy="18097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C8E8BF2-2435-4097-90EB-A8A749F8080D}"/>
              </a:ext>
            </a:extLst>
          </p:cNvPr>
          <p:cNvSpPr>
            <a:spLocks noGrp="1"/>
          </p:cNvSpPr>
          <p:nvPr/>
        </p:nvSpPr>
        <p:spPr>
          <a:xfrm>
            <a:off x="971550" y="3181350"/>
            <a:ext cx="400050" cy="400050"/>
          </a:xfrm>
          <a:prstGeom prst="ellipse">
            <a:avLst/>
          </a:prstGeom>
          <a:solidFill>
            <a:srgbClr val="0B5F5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29E3C7-AA83-4375-8D46-85A326C0A8D7}"/>
              </a:ext>
            </a:extLst>
          </p:cNvPr>
          <p:cNvSpPr>
            <a:spLocks noGrp="1"/>
          </p:cNvSpPr>
          <p:nvPr/>
        </p:nvSpPr>
        <p:spPr>
          <a:xfrm>
            <a:off x="1104900" y="32766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FC2B94-68DF-4A0A-940C-5775FFB7140C}"/>
              </a:ext>
            </a:extLst>
          </p:cNvPr>
          <p:cNvSpPr>
            <a:spLocks noGrp="1"/>
          </p:cNvSpPr>
          <p:nvPr/>
        </p:nvSpPr>
        <p:spPr>
          <a:xfrm>
            <a:off x="971550" y="3696744"/>
            <a:ext cx="1276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 dirty="0">
                <a:solidFill>
                  <a:srgbClr val="111827"/>
                </a:solidFill>
              </a:rPr>
              <a:t>Search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19F586-AC76-4F71-A95A-16A82152A69C}"/>
              </a:ext>
            </a:extLst>
          </p:cNvPr>
          <p:cNvSpPr>
            <a:spLocks noGrp="1"/>
          </p:cNvSpPr>
          <p:nvPr/>
        </p:nvSpPr>
        <p:spPr>
          <a:xfrm>
            <a:off x="971550" y="4052170"/>
            <a:ext cx="1257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Buyer searches city, dates and room-wise occupancy.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CE462DE-2A30-46B7-92A7-B4B51B9C8C70}"/>
              </a:ext>
            </a:extLst>
          </p:cNvPr>
          <p:cNvSpPr>
            <a:spLocks noGrp="1"/>
          </p:cNvSpPr>
          <p:nvPr/>
        </p:nvSpPr>
        <p:spPr>
          <a:xfrm>
            <a:off x="2971800" y="2990850"/>
            <a:ext cx="1695450" cy="18097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4B04D6-A47B-4D5B-A3F2-6A821504D76A}"/>
              </a:ext>
            </a:extLst>
          </p:cNvPr>
          <p:cNvSpPr>
            <a:spLocks noGrp="1"/>
          </p:cNvSpPr>
          <p:nvPr/>
        </p:nvSpPr>
        <p:spPr>
          <a:xfrm>
            <a:off x="3181350" y="3181350"/>
            <a:ext cx="400050" cy="400050"/>
          </a:xfrm>
          <a:prstGeom prst="ellipse">
            <a:avLst/>
          </a:prstGeom>
          <a:solidFill>
            <a:srgbClr val="D8A03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9958EF-45E7-4A76-8005-CEE18D96BE2C}"/>
              </a:ext>
            </a:extLst>
          </p:cNvPr>
          <p:cNvSpPr>
            <a:spLocks noGrp="1"/>
          </p:cNvSpPr>
          <p:nvPr/>
        </p:nvSpPr>
        <p:spPr>
          <a:xfrm>
            <a:off x="3314700" y="32766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39DB38-C4BF-495A-93FA-E2D4261DF9AA}"/>
              </a:ext>
            </a:extLst>
          </p:cNvPr>
          <p:cNvSpPr>
            <a:spLocks noGrp="1"/>
          </p:cNvSpPr>
          <p:nvPr/>
        </p:nvSpPr>
        <p:spPr>
          <a:xfrm>
            <a:off x="3181350" y="3709270"/>
            <a:ext cx="1276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 dirty="0">
                <a:solidFill>
                  <a:srgbClr val="111827"/>
                </a:solidFill>
              </a:rPr>
              <a:t>Select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45BBA3-623C-45B7-9FB8-6AA3A8B018C2}"/>
              </a:ext>
            </a:extLst>
          </p:cNvPr>
          <p:cNvSpPr>
            <a:spLocks noGrp="1"/>
          </p:cNvSpPr>
          <p:nvPr/>
        </p:nvSpPr>
        <p:spPr>
          <a:xfrm>
            <a:off x="3181350" y="4052170"/>
            <a:ext cx="1257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Room, meal plan, inclusions and cancellation terms are reviewed.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DAA01CA-D36F-4337-8D65-1482F8A972F6}"/>
              </a:ext>
            </a:extLst>
          </p:cNvPr>
          <p:cNvSpPr>
            <a:spLocks noGrp="1"/>
          </p:cNvSpPr>
          <p:nvPr/>
        </p:nvSpPr>
        <p:spPr>
          <a:xfrm>
            <a:off x="5181600" y="2990850"/>
            <a:ext cx="1695450" cy="1809750"/>
          </a:xfrm>
          <a:prstGeom prst="roundRect">
            <a:avLst>
              <a:gd name="adj" fmla="val 8989"/>
            </a:avLst>
          </a:prstGeom>
          <a:solidFill>
            <a:srgbClr val="F1FFFC"/>
          </a:solidFill>
          <a:ln w="19050">
            <a:solidFill>
              <a:srgbClr val="65D8C9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4DB0F0E-98ED-4935-9E95-96FF3ABF3F1A}"/>
              </a:ext>
            </a:extLst>
          </p:cNvPr>
          <p:cNvSpPr>
            <a:spLocks noGrp="1"/>
          </p:cNvSpPr>
          <p:nvPr/>
        </p:nvSpPr>
        <p:spPr>
          <a:xfrm>
            <a:off x="5391150" y="3181350"/>
            <a:ext cx="400050" cy="400050"/>
          </a:xfrm>
          <a:prstGeom prst="ellipse">
            <a:avLst/>
          </a:prstGeom>
          <a:solidFill>
            <a:srgbClr val="0B5F5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F9B876-A615-4EB3-94ED-F250B7B775F4}"/>
              </a:ext>
            </a:extLst>
          </p:cNvPr>
          <p:cNvSpPr>
            <a:spLocks noGrp="1"/>
          </p:cNvSpPr>
          <p:nvPr/>
        </p:nvSpPr>
        <p:spPr>
          <a:xfrm>
            <a:off x="5524500" y="32766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EFB51A-A0C8-4186-BC81-DB8539FCC4D5}"/>
              </a:ext>
            </a:extLst>
          </p:cNvPr>
          <p:cNvSpPr>
            <a:spLocks noGrp="1"/>
          </p:cNvSpPr>
          <p:nvPr/>
        </p:nvSpPr>
        <p:spPr>
          <a:xfrm>
            <a:off x="5244230" y="3709270"/>
            <a:ext cx="16954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 dirty="0">
                <a:solidFill>
                  <a:srgbClr val="111827"/>
                </a:solidFill>
              </a:rPr>
              <a:t>Request/confirm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9F61D5-DBB7-4F52-917F-0E83975D2BF9}"/>
              </a:ext>
            </a:extLst>
          </p:cNvPr>
          <p:cNvSpPr>
            <a:spLocks noGrp="1"/>
          </p:cNvSpPr>
          <p:nvPr/>
        </p:nvSpPr>
        <p:spPr>
          <a:xfrm>
            <a:off x="5391150" y="4052170"/>
            <a:ext cx="1257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On-request booking goes to supplier; inventory booking asks for payment.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87FB90-45BB-45C8-939E-93C01DA27280}"/>
              </a:ext>
            </a:extLst>
          </p:cNvPr>
          <p:cNvSpPr>
            <a:spLocks noGrp="1"/>
          </p:cNvSpPr>
          <p:nvPr/>
        </p:nvSpPr>
        <p:spPr>
          <a:xfrm>
            <a:off x="7391400" y="2990850"/>
            <a:ext cx="1695450" cy="18097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5E47A01-8EF8-403D-ADEF-3F14C3E10EFA}"/>
              </a:ext>
            </a:extLst>
          </p:cNvPr>
          <p:cNvSpPr>
            <a:spLocks noGrp="1"/>
          </p:cNvSpPr>
          <p:nvPr/>
        </p:nvSpPr>
        <p:spPr>
          <a:xfrm>
            <a:off x="7600950" y="3181350"/>
            <a:ext cx="400050" cy="400050"/>
          </a:xfrm>
          <a:prstGeom prst="ellipse">
            <a:avLst/>
          </a:prstGeom>
          <a:solidFill>
            <a:srgbClr val="D8A03D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BA3473-738C-437A-9C87-496026CEB99A}"/>
              </a:ext>
            </a:extLst>
          </p:cNvPr>
          <p:cNvSpPr>
            <a:spLocks noGrp="1"/>
          </p:cNvSpPr>
          <p:nvPr/>
        </p:nvSpPr>
        <p:spPr>
          <a:xfrm>
            <a:off x="7734300" y="32766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76BF730-5D72-47FD-9907-0E4086F7C69D}"/>
              </a:ext>
            </a:extLst>
          </p:cNvPr>
          <p:cNvSpPr>
            <a:spLocks noGrp="1"/>
          </p:cNvSpPr>
          <p:nvPr/>
        </p:nvSpPr>
        <p:spPr>
          <a:xfrm>
            <a:off x="7600950" y="3709270"/>
            <a:ext cx="1276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Pay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F394FAF-3729-4519-9B8D-2B8571F97B7C}"/>
              </a:ext>
            </a:extLst>
          </p:cNvPr>
          <p:cNvSpPr>
            <a:spLocks noGrp="1"/>
          </p:cNvSpPr>
          <p:nvPr/>
        </p:nvSpPr>
        <p:spPr>
          <a:xfrm>
            <a:off x="7600950" y="4052170"/>
            <a:ext cx="1257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Wallet debit, payment deadline and reminders keep action visible.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2E3172C-3E3C-4A79-AD01-113C386D1EE0}"/>
              </a:ext>
            </a:extLst>
          </p:cNvPr>
          <p:cNvSpPr>
            <a:spLocks noGrp="1"/>
          </p:cNvSpPr>
          <p:nvPr/>
        </p:nvSpPr>
        <p:spPr>
          <a:xfrm>
            <a:off x="9601200" y="2990850"/>
            <a:ext cx="1695450" cy="1809750"/>
          </a:xfrm>
          <a:prstGeom prst="roundRect">
            <a:avLst>
              <a:gd name="adj" fmla="val 8989"/>
            </a:avLst>
          </a:prstGeom>
          <a:solidFill>
            <a:srgbClr val="FFFFFF"/>
          </a:solidFill>
          <a:ln w="9525">
            <a:solidFill>
              <a:srgbClr val="D8E4E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0D8415-65ED-4FE5-88E9-5E6B641552AB}"/>
              </a:ext>
            </a:extLst>
          </p:cNvPr>
          <p:cNvSpPr>
            <a:spLocks noGrp="1"/>
          </p:cNvSpPr>
          <p:nvPr/>
        </p:nvSpPr>
        <p:spPr>
          <a:xfrm>
            <a:off x="9810750" y="3181350"/>
            <a:ext cx="400050" cy="400050"/>
          </a:xfrm>
          <a:prstGeom prst="ellipse">
            <a:avLst/>
          </a:prstGeom>
          <a:solidFill>
            <a:srgbClr val="0B5F59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D4EAD3-7EF3-4198-99DE-FCA058C74E71}"/>
              </a:ext>
            </a:extLst>
          </p:cNvPr>
          <p:cNvSpPr>
            <a:spLocks noGrp="1"/>
          </p:cNvSpPr>
          <p:nvPr/>
        </p:nvSpPr>
        <p:spPr>
          <a:xfrm>
            <a:off x="9944100" y="3276600"/>
            <a:ext cx="1333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8A9A53-523B-4F4B-B5BC-EF0655110387}"/>
              </a:ext>
            </a:extLst>
          </p:cNvPr>
          <p:cNvSpPr>
            <a:spLocks noGrp="1"/>
          </p:cNvSpPr>
          <p:nvPr/>
        </p:nvSpPr>
        <p:spPr>
          <a:xfrm>
            <a:off x="9810750" y="3709270"/>
            <a:ext cx="1276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11827"/>
                </a:solidFill>
              </a:defRPr>
            </a:pPr>
            <a:r>
              <a:rPr sz="1500" b="1">
                <a:solidFill>
                  <a:srgbClr val="111827"/>
                </a:solidFill>
              </a:rPr>
              <a:t>Voucher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54C42E-68C1-4FA1-8C28-039ED2FDEA55}"/>
              </a:ext>
            </a:extLst>
          </p:cNvPr>
          <p:cNvSpPr>
            <a:spLocks noGrp="1"/>
          </p:cNvSpPr>
          <p:nvPr/>
        </p:nvSpPr>
        <p:spPr>
          <a:xfrm>
            <a:off x="9810750" y="4052170"/>
            <a:ext cx="14097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0">
                <a:solidFill>
                  <a:srgbClr val="64748B"/>
                </a:solidFill>
              </a:defRPr>
            </a:pPr>
            <a:r>
              <a:rPr sz="975" b="0" dirty="0">
                <a:solidFill>
                  <a:srgbClr val="64748B"/>
                </a:solidFill>
              </a:rPr>
              <a:t>Confirmation voucher is issued under buyer/company branding.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CD0C77-3D42-4739-84ED-44D32CD64409}"/>
              </a:ext>
            </a:extLst>
          </p:cNvPr>
          <p:cNvSpPr>
            <a:spLocks noGrp="1"/>
          </p:cNvSpPr>
          <p:nvPr/>
        </p:nvSpPr>
        <p:spPr>
          <a:xfrm>
            <a:off x="685800" y="6381750"/>
            <a:ext cx="2286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0B5F59"/>
                </a:solidFill>
              </a:defRPr>
            </a:pPr>
            <a:r>
              <a:rPr sz="900" b="1">
                <a:solidFill>
                  <a:srgbClr val="0B5F59"/>
                </a:solidFill>
              </a:rPr>
              <a:t>Link by TA World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ED6AF64-9EC3-4766-9FF6-A0E8E5DB8D10}"/>
              </a:ext>
            </a:extLst>
          </p:cNvPr>
          <p:cNvSpPr>
            <a:spLocks noGrp="1"/>
          </p:cNvSpPr>
          <p:nvPr/>
        </p:nvSpPr>
        <p:spPr>
          <a:xfrm>
            <a:off x="11049000" y="634365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00" b="1">
                <a:solidFill>
                  <a:srgbClr val="94A3B8"/>
                </a:solidFill>
              </a:defRPr>
            </a:pPr>
            <a:r>
              <a:rPr sz="900" b="1">
                <a:solidFill>
                  <a:srgbClr val="94A3B8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2083788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1476</Words>
  <Application>Microsoft Macintosh PowerPoint</Application>
  <DocSecurity>0</DocSecurity>
  <PresentationFormat>Widescreen</PresentationFormat>
  <Paragraphs>228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Office</cp:lastModifiedBy>
  <cp:revision>17</cp:revision>
  <dcterms:created xsi:type="dcterms:W3CDTF">2026-07-20T12:28:00Z</dcterms:created>
  <dcterms:modified xsi:type="dcterms:W3CDTF">2026-07-21T05:26:11Z</dcterms:modified>
</cp:coreProperties>
</file>