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40"/>
  </p:normalViewPr>
  <p:slideViewPr>
    <p:cSldViewPr snapToGrid="0">
      <p:cViewPr varScale="1">
        <p:scale>
          <a:sx n="102" d="100"/>
          <a:sy n="102" d="100"/>
        </p:scale>
        <p:origin x="8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rcRect l="12054" r="12054"/>
          <a:stretch>
            <a:fillRect/>
          </a:stretch>
        </p:blipFill>
        <p:spPr>
          <a:xfrm>
            <a:off x="6572250" y="857250"/>
            <a:ext cx="4857750" cy="4000500"/>
          </a:xfrm>
          <a:prstGeom prst="roundRect">
            <a:avLst>
              <a:gd name="adj" fmla="val 5714"/>
            </a:avLst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EFC6655-0299-45E5-8948-30A62D955E4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2222"/>
            </a:avLst>
          </a:prstGeom>
          <a:solidFill>
            <a:srgbClr val="082B30">
              <a:alpha val="80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89B6C4-F0A7-4E14-AE3F-5D63F64F92FB}"/>
              </a:ext>
            </a:extLst>
          </p:cNvPr>
          <p:cNvSpPr>
            <a:spLocks noGrp="1"/>
          </p:cNvSpPr>
          <p:nvPr/>
        </p:nvSpPr>
        <p:spPr>
          <a:xfrm>
            <a:off x="685800" y="628650"/>
            <a:ext cx="342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8EE6D9"/>
                </a:solidFill>
              </a:defRPr>
            </a:pPr>
            <a:r>
              <a:rPr sz="1050" b="1">
                <a:solidFill>
                  <a:srgbClr val="8EE6D9"/>
                </a:solidFill>
              </a:rPr>
              <a:t>LINK BY TA WORLD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1A6158-DEA3-4DF4-A613-C173BB96B307}"/>
              </a:ext>
            </a:extLst>
          </p:cNvPr>
          <p:cNvSpPr>
            <a:spLocks noGrp="1"/>
          </p:cNvSpPr>
          <p:nvPr/>
        </p:nvSpPr>
        <p:spPr>
          <a:xfrm>
            <a:off x="685800" y="1238250"/>
            <a:ext cx="5810250" cy="1866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Launch your own bookable hotel website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0218C8-B1FB-473F-B91B-BA00ADE1FCBA}"/>
              </a:ext>
            </a:extLst>
          </p:cNvPr>
          <p:cNvSpPr>
            <a:spLocks noGrp="1"/>
          </p:cNvSpPr>
          <p:nvPr/>
        </p:nvSpPr>
        <p:spPr>
          <a:xfrm>
            <a:off x="723900" y="3314700"/>
            <a:ext cx="5810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0">
                <a:solidFill>
                  <a:srgbClr val="D7E8EA"/>
                </a:solidFill>
              </a:defRPr>
            </a:pPr>
            <a:r>
              <a:rPr sz="1575" b="0">
                <a:solidFill>
                  <a:srgbClr val="D7E8EA"/>
                </a:solidFill>
              </a:rPr>
              <a:t>For standalone hotels, resorts and hotel chains that want direct customer bookings, controlled agent distribution, rates, inventory, vouchers and communication under their own brand.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F79B189-A7E5-4A70-8BF9-AA4E3ABA8B03}"/>
              </a:ext>
            </a:extLst>
          </p:cNvPr>
          <p:cNvSpPr>
            <a:spLocks noGrp="1"/>
          </p:cNvSpPr>
          <p:nvPr/>
        </p:nvSpPr>
        <p:spPr>
          <a:xfrm>
            <a:off x="723900" y="4610100"/>
            <a:ext cx="1143000" cy="323850"/>
          </a:xfrm>
          <a:prstGeom prst="roundRect">
            <a:avLst>
              <a:gd name="adj" fmla="val 50000"/>
            </a:avLst>
          </a:prstGeom>
          <a:solidFill>
            <a:srgbClr val="10484E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D89219-A4DC-4787-8794-A6D370936AF7}"/>
              </a:ext>
            </a:extLst>
          </p:cNvPr>
          <p:cNvSpPr>
            <a:spLocks noGrp="1"/>
          </p:cNvSpPr>
          <p:nvPr/>
        </p:nvSpPr>
        <p:spPr>
          <a:xfrm>
            <a:off x="857250" y="4648722"/>
            <a:ext cx="8763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C9FFF5"/>
                </a:solidFill>
              </a:defRPr>
            </a:pPr>
            <a:r>
              <a:rPr sz="900" b="1" dirty="0">
                <a:solidFill>
                  <a:srgbClr val="C9FFF5"/>
                </a:solidFill>
              </a:rPr>
              <a:t>Own domain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BA1102A-9180-45BD-A784-4C3BF58FCF09}"/>
              </a:ext>
            </a:extLst>
          </p:cNvPr>
          <p:cNvSpPr>
            <a:spLocks noGrp="1"/>
          </p:cNvSpPr>
          <p:nvPr/>
        </p:nvSpPr>
        <p:spPr>
          <a:xfrm>
            <a:off x="2038350" y="4610100"/>
            <a:ext cx="1162050" cy="323850"/>
          </a:xfrm>
          <a:prstGeom prst="roundRect">
            <a:avLst>
              <a:gd name="adj" fmla="val 50000"/>
            </a:avLst>
          </a:prstGeom>
          <a:solidFill>
            <a:srgbClr val="10484E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F16040-8991-4CBE-9C82-6F32F32E79BC}"/>
              </a:ext>
            </a:extLst>
          </p:cNvPr>
          <p:cNvSpPr>
            <a:spLocks noGrp="1"/>
          </p:cNvSpPr>
          <p:nvPr/>
        </p:nvSpPr>
        <p:spPr>
          <a:xfrm>
            <a:off x="2171700" y="4648722"/>
            <a:ext cx="895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C9FFF5"/>
                </a:solidFill>
              </a:defRPr>
            </a:pPr>
            <a:r>
              <a:rPr sz="900" b="1" dirty="0">
                <a:solidFill>
                  <a:srgbClr val="C9FFF5"/>
                </a:solidFill>
              </a:rPr>
              <a:t>B2B + B2C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FA7AC4F-1AC0-45F7-AA2A-42F092FA6234}"/>
              </a:ext>
            </a:extLst>
          </p:cNvPr>
          <p:cNvSpPr>
            <a:spLocks noGrp="1"/>
          </p:cNvSpPr>
          <p:nvPr/>
        </p:nvSpPr>
        <p:spPr>
          <a:xfrm>
            <a:off x="3371850" y="4610100"/>
            <a:ext cx="1809750" cy="323850"/>
          </a:xfrm>
          <a:prstGeom prst="roundRect">
            <a:avLst>
              <a:gd name="adj" fmla="val 50000"/>
            </a:avLst>
          </a:prstGeom>
          <a:solidFill>
            <a:srgbClr val="10484E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8FD182-86CD-4730-86C7-B38200C6302A}"/>
              </a:ext>
            </a:extLst>
          </p:cNvPr>
          <p:cNvSpPr>
            <a:spLocks noGrp="1"/>
          </p:cNvSpPr>
          <p:nvPr/>
        </p:nvSpPr>
        <p:spPr>
          <a:xfrm>
            <a:off x="3505200" y="4648722"/>
            <a:ext cx="15430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C9FFF5"/>
                </a:solidFill>
              </a:defRPr>
            </a:pPr>
            <a:r>
              <a:rPr sz="900" b="1">
                <a:solidFill>
                  <a:srgbClr val="C9FFF5"/>
                </a:solidFill>
              </a:rPr>
              <a:t>Inventory + on-request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8A7B8B-15BA-41D8-8A7F-8086CAFEC208}"/>
              </a:ext>
            </a:extLst>
          </p:cNvPr>
          <p:cNvSpPr>
            <a:spLocks noGrp="1"/>
          </p:cNvSpPr>
          <p:nvPr/>
        </p:nvSpPr>
        <p:spPr>
          <a:xfrm>
            <a:off x="723900" y="6115050"/>
            <a:ext cx="447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8EE6D9"/>
                </a:solidFill>
              </a:defRPr>
            </a:pPr>
            <a:r>
              <a:rPr sz="1050" b="1">
                <a:solidFill>
                  <a:srgbClr val="8EE6D9"/>
                </a:solidFill>
              </a:rPr>
              <a:t>Prepared for hotel and chain conversations</a:t>
            </a:r>
          </a:p>
        </p:txBody>
      </p:sp>
    </p:spTree>
    <p:extLst>
      <p:ext uri="{BB962C8B-B14F-4D97-AF65-F5344CB8AC3E}">
        <p14:creationId xmlns:p14="http://schemas.microsoft.com/office/powerpoint/2010/main" val="774789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72F920A-750B-4A51-8039-AEDFFF844ACB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REVENUE TOOLS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5273AF5-9F1B-48AE-B3F5-FF4ABE09AC0F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6858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111827"/>
                </a:solidFill>
              </a:defRPr>
            </a:pPr>
            <a:r>
              <a:rPr sz="3300" b="1">
                <a:solidFill>
                  <a:srgbClr val="111827"/>
                </a:solidFill>
              </a:rPr>
              <a:t>Offers, coupons and marketing slots help hotels sell smarter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8DE2AC8-EACD-4067-86D1-80C88A8EC460}"/>
              </a:ext>
            </a:extLst>
          </p:cNvPr>
          <p:cNvSpPr>
            <a:spLocks noGrp="1"/>
          </p:cNvSpPr>
          <p:nvPr/>
        </p:nvSpPr>
        <p:spPr>
          <a:xfrm>
            <a:off x="685800" y="2114550"/>
            <a:ext cx="6572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>
                <a:solidFill>
                  <a:srgbClr val="64748B"/>
                </a:solidFill>
              </a:rPr>
              <a:t>Link can show offers without hiding the rate logic, and it lets hotels promote the right room, date range or property.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E03321-E011-4960-AE31-B574056E8C1D}"/>
              </a:ext>
            </a:extLst>
          </p:cNvPr>
          <p:cNvSpPr>
            <a:spLocks noGrp="1"/>
          </p:cNvSpPr>
          <p:nvPr/>
        </p:nvSpPr>
        <p:spPr>
          <a:xfrm>
            <a:off x="914400" y="2942050"/>
            <a:ext cx="3028950" cy="219075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A79C4F8-0DEC-4E8A-BCAF-EB3839455E20}"/>
              </a:ext>
            </a:extLst>
          </p:cNvPr>
          <p:cNvSpPr>
            <a:spLocks noGrp="1"/>
          </p:cNvSpPr>
          <p:nvPr/>
        </p:nvSpPr>
        <p:spPr>
          <a:xfrm>
            <a:off x="1085850" y="311350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F6E052-10FD-4D63-BE18-B08FB1B21D67}"/>
              </a:ext>
            </a:extLst>
          </p:cNvPr>
          <p:cNvSpPr>
            <a:spLocks noGrp="1"/>
          </p:cNvSpPr>
          <p:nvPr/>
        </p:nvSpPr>
        <p:spPr>
          <a:xfrm>
            <a:off x="1638300" y="3132550"/>
            <a:ext cx="2114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Packages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46A0B9-C879-4C3F-8E30-43BEE7F25275}"/>
              </a:ext>
            </a:extLst>
          </p:cNvPr>
          <p:cNvSpPr>
            <a:spLocks noGrp="1"/>
          </p:cNvSpPr>
          <p:nvPr/>
        </p:nvSpPr>
        <p:spPr>
          <a:xfrm>
            <a:off x="1143000" y="3665950"/>
            <a:ext cx="25717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Book 3 nights, get last night complimentary; minimum-stay packages; room-only or booked-meal-plan benefits.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9AF7639-9351-47E7-BC6D-E4D6F6218D43}"/>
              </a:ext>
            </a:extLst>
          </p:cNvPr>
          <p:cNvSpPr>
            <a:spLocks noGrp="1"/>
          </p:cNvSpPr>
          <p:nvPr/>
        </p:nvSpPr>
        <p:spPr>
          <a:xfrm>
            <a:off x="4591050" y="2942050"/>
            <a:ext cx="3028950" cy="219075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B5C119F-F0A1-468B-9BCD-AAA97C0288D4}"/>
              </a:ext>
            </a:extLst>
          </p:cNvPr>
          <p:cNvSpPr>
            <a:spLocks noGrp="1"/>
          </p:cNvSpPr>
          <p:nvPr/>
        </p:nvSpPr>
        <p:spPr>
          <a:xfrm>
            <a:off x="4762500" y="311350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D8A03D">
              <a:alpha val="7843"/>
            </a:srgbClr>
          </a:solidFill>
          <a:ln w="9525">
            <a:solidFill>
              <a:srgbClr val="D8A03D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1D01A3-A5F9-4196-81E4-2E27700BF69E}"/>
              </a:ext>
            </a:extLst>
          </p:cNvPr>
          <p:cNvSpPr>
            <a:spLocks noGrp="1"/>
          </p:cNvSpPr>
          <p:nvPr/>
        </p:nvSpPr>
        <p:spPr>
          <a:xfrm>
            <a:off x="5314950" y="3132550"/>
            <a:ext cx="2114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Discount coupons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16AD8D-96F0-4345-B637-CBE10078A9F0}"/>
              </a:ext>
            </a:extLst>
          </p:cNvPr>
          <p:cNvSpPr>
            <a:spLocks noGrp="1"/>
          </p:cNvSpPr>
          <p:nvPr/>
        </p:nvSpPr>
        <p:spPr>
          <a:xfrm>
            <a:off x="4819650" y="3665950"/>
            <a:ext cx="25717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Hotel-wise, chain-wise, selected user/email, percentage cap or fixed amount discounts.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C63F1CB-8069-4BFF-BBEB-3483F640E632}"/>
              </a:ext>
            </a:extLst>
          </p:cNvPr>
          <p:cNvSpPr>
            <a:spLocks noGrp="1"/>
          </p:cNvSpPr>
          <p:nvPr/>
        </p:nvSpPr>
        <p:spPr>
          <a:xfrm>
            <a:off x="8267700" y="2942050"/>
            <a:ext cx="3028950" cy="219075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12508AC-BF7F-41F0-9E48-5CE2AD094492}"/>
              </a:ext>
            </a:extLst>
          </p:cNvPr>
          <p:cNvSpPr>
            <a:spLocks noGrp="1"/>
          </p:cNvSpPr>
          <p:nvPr/>
        </p:nvSpPr>
        <p:spPr>
          <a:xfrm>
            <a:off x="8439150" y="311350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118577">
              <a:alpha val="7843"/>
            </a:srgbClr>
          </a:solidFill>
          <a:ln w="9525">
            <a:solidFill>
              <a:srgbClr val="118577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0EBEF5-B49F-4686-8062-D75512187500}"/>
              </a:ext>
            </a:extLst>
          </p:cNvPr>
          <p:cNvSpPr>
            <a:spLocks noGrp="1"/>
          </p:cNvSpPr>
          <p:nvPr/>
        </p:nvSpPr>
        <p:spPr>
          <a:xfrm>
            <a:off x="8991600" y="3132550"/>
            <a:ext cx="2114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Homepage sliders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D59D70-2644-4C69-80C1-310674F1FB4D}"/>
              </a:ext>
            </a:extLst>
          </p:cNvPr>
          <p:cNvSpPr>
            <a:spLocks noGrp="1"/>
          </p:cNvSpPr>
          <p:nvPr/>
        </p:nvSpPr>
        <p:spPr>
          <a:xfrm>
            <a:off x="8496300" y="3665950"/>
            <a:ext cx="25717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Promote a hotel, room, offer or marketing image on the website homepage.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3EC6F2A-B04B-42D3-A7C6-CDB15C3F34BB}"/>
              </a:ext>
            </a:extLst>
          </p:cNvPr>
          <p:cNvSpPr>
            <a:spLocks noGrp="1"/>
          </p:cNvSpPr>
          <p:nvPr/>
        </p:nvSpPr>
        <p:spPr>
          <a:xfrm>
            <a:off x="1905000" y="5467350"/>
            <a:ext cx="8382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250" b="1">
                <a:solidFill>
                  <a:srgbClr val="0B5F59"/>
                </a:solidFill>
              </a:defRPr>
            </a:pPr>
            <a:r>
              <a:rPr sz="2250" b="1">
                <a:solidFill>
                  <a:srgbClr val="0B5F59"/>
                </a:solidFill>
              </a:rPr>
              <a:t>Built for controlled promotion, not uncontrolled discounting.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C87387-DDB8-482E-BFC4-CC568443461B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ED0C847-0B67-4C0E-B981-F1F1A65D95F0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857548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6B7C64-6249-453C-8915-FAFE513EA297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FITMENT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9F8E5E1-9704-4843-B892-6FBB2DAF5C07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6858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111827"/>
                </a:solidFill>
              </a:defRPr>
            </a:pPr>
            <a:r>
              <a:rPr sz="3300" b="1">
                <a:solidFill>
                  <a:srgbClr val="111827"/>
                </a:solidFill>
              </a:rPr>
              <a:t>Single hotels and chains use the same core product differently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9B22DCD-E0CB-445F-820C-B192BC3DBD41}"/>
              </a:ext>
            </a:extLst>
          </p:cNvPr>
          <p:cNvSpPr>
            <a:spLocks noGrp="1"/>
          </p:cNvSpPr>
          <p:nvPr/>
        </p:nvSpPr>
        <p:spPr>
          <a:xfrm>
            <a:off x="685800" y="2001816"/>
            <a:ext cx="943523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 dirty="0">
                <a:solidFill>
                  <a:srgbClr val="64748B"/>
                </a:solidFill>
              </a:rPr>
              <a:t>The base platform stays consistent; plan limits and optional controls decide how much distribution is opened.</a:t>
            </a:r>
          </a:p>
        </p:txBody>
      </p:sp>
      <p:graphicFrame>
        <p:nvGraphicFramePr>
          <p:cNvPr id="10" name="Table 9"/>
          <p:cNvGraphicFramePr/>
          <p:nvPr>
            <p:extLst>
              <p:ext uri="{D42A27DB-BD31-4B8C-83A1-F6EECF244321}">
                <p14:modId xmlns:p14="http://schemas.microsoft.com/office/powerpoint/2010/main" val="1683716639"/>
              </p:ext>
            </p:extLst>
          </p:nvPr>
        </p:nvGraphicFramePr>
        <p:xfrm>
          <a:off x="781050" y="2593670"/>
          <a:ext cx="10629900" cy="3429000"/>
        </p:xfrm>
        <a:graphic>
          <a:graphicData uri="http://schemas.openxmlformats.org/drawingml/2006/table">
            <a:tbl>
              <a:tblPr firstRow="1" bandRow="1"/>
              <a:tblGrid>
                <a:gridCol w="4251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3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</a:rPr>
                        <a:t>Capability</a:t>
                      </a:r>
                    </a:p>
                  </a:txBody>
                  <a:tcPr>
                    <a:solidFill>
                      <a:srgbClr val="0B5F5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</a:rPr>
                        <a:t>Single Hotel</a:t>
                      </a:r>
                    </a:p>
                  </a:txBody>
                  <a:tcPr>
                    <a:solidFill>
                      <a:srgbClr val="0B5F5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</a:rPr>
                        <a:t>Chain / Resort Group</a:t>
                      </a:r>
                    </a:p>
                  </a:txBody>
                  <a:tcPr>
                    <a:solidFill>
                      <a:srgbClr val="0B5F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r>
                        <a:rPr sz="1050" b="1" dirty="0">
                          <a:solidFill>
                            <a:srgbClr val="111827"/>
                          </a:solidFill>
                        </a:rPr>
                        <a:t>Direct customer booking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64748B"/>
                          </a:solidFill>
                        </a:rPr>
                        <a:t>Yes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64748B"/>
                          </a:solidFill>
                        </a:rPr>
                        <a:t>Yes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r>
                        <a:rPr sz="1050" b="1" dirty="0">
                          <a:solidFill>
                            <a:srgbClr val="111827"/>
                          </a:solidFill>
                        </a:rPr>
                        <a:t>Travel agent registration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64748B"/>
                          </a:solidFill>
                        </a:rPr>
                        <a:t>Optional add-on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64748B"/>
                          </a:solidFill>
                        </a:rPr>
                        <a:t>Yes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r>
                        <a:rPr sz="1050" b="1" dirty="0">
                          <a:solidFill>
                            <a:srgbClr val="111827"/>
                          </a:solidFill>
                        </a:rPr>
                        <a:t>Hotels on frontend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64748B"/>
                          </a:solidFill>
                        </a:rPr>
                        <a:t>1 selected hotel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64748B"/>
                          </a:solidFill>
                        </a:rPr>
                        <a:t>Up to plan limit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r>
                        <a:rPr sz="1050" b="1" dirty="0">
                          <a:solidFill>
                            <a:srgbClr val="111827"/>
                          </a:solidFill>
                        </a:rPr>
                        <a:t>Room categories and rates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64748B"/>
                          </a:solidFill>
                        </a:rPr>
                        <a:t>Unlimited for selected hotel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rgbClr val="64748B"/>
                          </a:solidFill>
                        </a:rPr>
                        <a:t>Unlimited </a:t>
                      </a:r>
                      <a:r>
                        <a:rPr sz="1050" b="0" dirty="0">
                          <a:solidFill>
                            <a:srgbClr val="64748B"/>
                          </a:solidFill>
                        </a:rPr>
                        <a:t>Property-wise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r>
                        <a:rPr sz="1050" b="1" dirty="0">
                          <a:solidFill>
                            <a:srgbClr val="111827"/>
                          </a:solidFill>
                        </a:rPr>
                        <a:t>Availability calendar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050" b="0" dirty="0">
                          <a:solidFill>
                            <a:srgbClr val="64748B"/>
                          </a:solidFill>
                        </a:rPr>
                        <a:t>Yes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rgbClr val="64748B"/>
                          </a:solidFill>
                        </a:rPr>
                        <a:t>Yes. </a:t>
                      </a:r>
                      <a:r>
                        <a:rPr sz="1050" b="0" dirty="0">
                          <a:solidFill>
                            <a:srgbClr val="64748B"/>
                          </a:solidFill>
                        </a:rPr>
                        <a:t>Room-wise / property-wise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r>
                        <a:rPr sz="1050" b="1" dirty="0">
                          <a:solidFill>
                            <a:srgbClr val="111827"/>
                          </a:solidFill>
                        </a:rPr>
                        <a:t>Employee access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050" b="0" dirty="0">
                          <a:solidFill>
                            <a:srgbClr val="64748B"/>
                          </a:solidFill>
                        </a:rPr>
                        <a:t>Yes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64748B"/>
                          </a:solidFill>
                        </a:rPr>
                        <a:t>Yes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r>
                        <a:rPr sz="1050" b="1" dirty="0">
                          <a:solidFill>
                            <a:srgbClr val="111827"/>
                          </a:solidFill>
                        </a:rPr>
                        <a:t>Promotions and coupons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64748B"/>
                          </a:solidFill>
                        </a:rPr>
                        <a:t>Yes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050" b="0" dirty="0">
                          <a:solidFill>
                            <a:srgbClr val="64748B"/>
                          </a:solidFill>
                        </a:rPr>
                        <a:t>Hotel / chain / user specific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32436415-F550-44B9-8391-ADAF7EB2C1A1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F0E647-E519-4EA5-B524-DEB288F98716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969545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306CB8E8-1706-47CC-B376-B80820EBBD96}"/>
              </a:ext>
            </a:extLst>
          </p:cNvPr>
          <p:cNvSpPr>
            <a:spLocks noGrp="1"/>
          </p:cNvSpPr>
          <p:nvPr/>
        </p:nvSpPr>
        <p:spPr>
          <a:xfrm>
            <a:off x="685800" y="526876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 dirty="0">
                <a:solidFill>
                  <a:srgbClr val="0B5F59"/>
                </a:solidFill>
              </a:rPr>
              <a:t>PRICING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037F6C-FFFA-4723-9FCD-A792C59C36DF}"/>
              </a:ext>
            </a:extLst>
          </p:cNvPr>
          <p:cNvSpPr>
            <a:spLocks noGrp="1"/>
          </p:cNvSpPr>
          <p:nvPr/>
        </p:nvSpPr>
        <p:spPr>
          <a:xfrm>
            <a:off x="685800" y="739036"/>
            <a:ext cx="6858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111827"/>
                </a:solidFill>
              </a:defRPr>
            </a:pPr>
            <a:r>
              <a:rPr sz="3300" b="1" dirty="0">
                <a:solidFill>
                  <a:srgbClr val="111827"/>
                </a:solidFill>
              </a:rPr>
              <a:t>Simple plans cover one hotel, small chains and larger distribution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28E085-E0AA-4FA0-A5AE-A2BE81640785}"/>
              </a:ext>
            </a:extLst>
          </p:cNvPr>
          <p:cNvSpPr>
            <a:spLocks noGrp="1"/>
          </p:cNvSpPr>
          <p:nvPr/>
        </p:nvSpPr>
        <p:spPr>
          <a:xfrm>
            <a:off x="685800" y="1813926"/>
            <a:ext cx="8383044" cy="44232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 dirty="0">
                <a:solidFill>
                  <a:srgbClr val="64748B"/>
                </a:solidFill>
              </a:rPr>
              <a:t>All prices are positioned for demo launch and include clear setup plus ongoing hosting/support options.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126CF98-63A6-4698-B2F6-979FB02BF900}"/>
              </a:ext>
            </a:extLst>
          </p:cNvPr>
          <p:cNvSpPr>
            <a:spLocks noGrp="1"/>
          </p:cNvSpPr>
          <p:nvPr/>
        </p:nvSpPr>
        <p:spPr>
          <a:xfrm>
            <a:off x="609600" y="2351500"/>
            <a:ext cx="2628900" cy="3905250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45AD4EE-35B4-4E4E-9C26-292E62F2BFAF}"/>
              </a:ext>
            </a:extLst>
          </p:cNvPr>
          <p:cNvSpPr>
            <a:spLocks noGrp="1"/>
          </p:cNvSpPr>
          <p:nvPr/>
        </p:nvSpPr>
        <p:spPr>
          <a:xfrm>
            <a:off x="819150" y="2522950"/>
            <a:ext cx="723900" cy="323850"/>
          </a:xfrm>
          <a:prstGeom prst="roundRect">
            <a:avLst>
              <a:gd name="adj" fmla="val 50000"/>
            </a:avLst>
          </a:prstGeom>
          <a:solidFill>
            <a:srgbClr val="F1F5F9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6CDBAD-2C18-42FD-98D5-DC6D97F0FFD4}"/>
              </a:ext>
            </a:extLst>
          </p:cNvPr>
          <p:cNvSpPr>
            <a:spLocks noGrp="1"/>
          </p:cNvSpPr>
          <p:nvPr/>
        </p:nvSpPr>
        <p:spPr>
          <a:xfrm>
            <a:off x="952500" y="2574098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475569"/>
                </a:solidFill>
              </a:defRPr>
            </a:pPr>
            <a:r>
              <a:rPr sz="900" b="1" dirty="0">
                <a:solidFill>
                  <a:srgbClr val="475569"/>
                </a:solidFill>
              </a:rPr>
              <a:t>PLAN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8FD018-3373-4E8D-849C-3E26E1069E51}"/>
              </a:ext>
            </a:extLst>
          </p:cNvPr>
          <p:cNvSpPr>
            <a:spLocks noGrp="1"/>
          </p:cNvSpPr>
          <p:nvPr/>
        </p:nvSpPr>
        <p:spPr>
          <a:xfrm>
            <a:off x="819150" y="2942050"/>
            <a:ext cx="2209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>
                <a:solidFill>
                  <a:srgbClr val="111827"/>
                </a:solidFill>
              </a:defRPr>
            </a:pPr>
            <a:r>
              <a:rPr sz="1950" b="1">
                <a:solidFill>
                  <a:srgbClr val="111827"/>
                </a:solidFill>
              </a:rPr>
              <a:t>Starter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609B43-97F2-4E90-9224-A1CF8CDE1637}"/>
              </a:ext>
            </a:extLst>
          </p:cNvPr>
          <p:cNvSpPr>
            <a:spLocks noGrp="1"/>
          </p:cNvSpPr>
          <p:nvPr/>
        </p:nvSpPr>
        <p:spPr>
          <a:xfrm>
            <a:off x="838200" y="3418300"/>
            <a:ext cx="114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6B7280"/>
                </a:solidFill>
              </a:defRPr>
            </a:pPr>
            <a:r>
              <a:rPr sz="1200" b="1">
                <a:solidFill>
                  <a:srgbClr val="6B7280"/>
                </a:solidFill>
              </a:rPr>
              <a:t>₹19,999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BD8E3B8-23F3-4A76-8035-8EAB87CD059A}"/>
              </a:ext>
            </a:extLst>
          </p:cNvPr>
          <p:cNvSpPr>
            <a:spLocks noGrp="1"/>
          </p:cNvSpPr>
          <p:nvPr/>
        </p:nvSpPr>
        <p:spPr>
          <a:xfrm>
            <a:off x="819150" y="3532600"/>
            <a:ext cx="762000" cy="19050"/>
          </a:xfrm>
          <a:prstGeom prst="roundRect">
            <a:avLst>
              <a:gd name="adj" fmla="val 50000"/>
            </a:avLst>
          </a:prstGeom>
          <a:solidFill>
            <a:srgbClr val="6B7280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BDF171-8138-45FA-9FB9-2ECDAB0FEC4E}"/>
              </a:ext>
            </a:extLst>
          </p:cNvPr>
          <p:cNvSpPr>
            <a:spLocks noGrp="1"/>
          </p:cNvSpPr>
          <p:nvPr/>
        </p:nvSpPr>
        <p:spPr>
          <a:xfrm>
            <a:off x="819150" y="3665950"/>
            <a:ext cx="2209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>
                <a:solidFill>
                  <a:srgbClr val="111827"/>
                </a:solidFill>
              </a:defRPr>
            </a:pPr>
            <a:r>
              <a:rPr sz="2250" b="1">
                <a:solidFill>
                  <a:srgbClr val="111827"/>
                </a:solidFill>
              </a:rPr>
              <a:t>₹9,999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420F77A-FF5B-4816-B0A0-0BE08CC07CD8}"/>
              </a:ext>
            </a:extLst>
          </p:cNvPr>
          <p:cNvSpPr>
            <a:spLocks noGrp="1"/>
          </p:cNvSpPr>
          <p:nvPr/>
        </p:nvSpPr>
        <p:spPr>
          <a:xfrm>
            <a:off x="838200" y="4046950"/>
            <a:ext cx="22098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one-time setup + GST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2A393CB-B38C-4610-ABE3-C488FA6F8EFF}"/>
              </a:ext>
            </a:extLst>
          </p:cNvPr>
          <p:cNvSpPr>
            <a:spLocks noGrp="1"/>
          </p:cNvSpPr>
          <p:nvPr/>
        </p:nvSpPr>
        <p:spPr>
          <a:xfrm>
            <a:off x="819150" y="4294600"/>
            <a:ext cx="2209800" cy="9525"/>
          </a:xfrm>
          <a:prstGeom prst="roundRect">
            <a:avLst>
              <a:gd name="adj" fmla="val 50000"/>
            </a:avLst>
          </a:prstGeom>
          <a:solidFill>
            <a:srgbClr val="D8E4E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348B11-90E2-47A4-B20B-71DE8C14DB8C}"/>
              </a:ext>
            </a:extLst>
          </p:cNvPr>
          <p:cNvSpPr>
            <a:spLocks noGrp="1"/>
          </p:cNvSpPr>
          <p:nvPr/>
        </p:nvSpPr>
        <p:spPr>
          <a:xfrm>
            <a:off x="819150" y="4485100"/>
            <a:ext cx="2209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11827"/>
                </a:solidFill>
              </a:defRPr>
            </a:pPr>
            <a:r>
              <a:rPr sz="1575" b="1">
                <a:solidFill>
                  <a:srgbClr val="111827"/>
                </a:solidFill>
              </a:rPr>
              <a:t>₹999/month</a:t>
            </a:r>
          </a:p>
          <a:p>
            <a:pPr algn="l">
              <a:defRPr sz="1575" b="1">
                <a:solidFill>
                  <a:srgbClr val="111827"/>
                </a:solidFill>
              </a:defRPr>
            </a:pPr>
            <a:r>
              <a:rPr sz="1575" b="1">
                <a:solidFill>
                  <a:srgbClr val="111827"/>
                </a:solidFill>
              </a:rPr>
              <a:t>₹9,999/year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966E79-9C29-4156-A328-46D05CB34458}"/>
              </a:ext>
            </a:extLst>
          </p:cNvPr>
          <p:cNvSpPr>
            <a:spLocks noGrp="1"/>
          </p:cNvSpPr>
          <p:nvPr/>
        </p:nvSpPr>
        <p:spPr>
          <a:xfrm>
            <a:off x="838200" y="5075650"/>
            <a:ext cx="22098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hosting/support + GST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56C95D3-5B80-4612-93AB-8C6A77A5BBD9}"/>
              </a:ext>
            </a:extLst>
          </p:cNvPr>
          <p:cNvSpPr>
            <a:spLocks noGrp="1"/>
          </p:cNvSpPr>
          <p:nvPr/>
        </p:nvSpPr>
        <p:spPr>
          <a:xfrm>
            <a:off x="819150" y="5456650"/>
            <a:ext cx="22098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4748B"/>
                </a:solidFill>
              </a:defRPr>
            </a:pPr>
            <a:r>
              <a:rPr sz="1050" b="0" dirty="0">
                <a:solidFill>
                  <a:srgbClr val="64748B"/>
                </a:solidFill>
              </a:rPr>
              <a:t>Single hotel direct booking or rate library. Optional TA registration add-on: ₹</a:t>
            </a:r>
            <a:r>
              <a:rPr sz="1050" b="0" strike="sngStrike" dirty="0">
                <a:solidFill>
                  <a:srgbClr val="64748B"/>
                </a:solidFill>
              </a:rPr>
              <a:t>7,999</a:t>
            </a:r>
            <a:r>
              <a:rPr sz="1050" b="0" dirty="0">
                <a:solidFill>
                  <a:srgbClr val="64748B"/>
                </a:solidFill>
              </a:rPr>
              <a:t> → ₹4,999 + GST.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B9F5076E-D0B6-4B08-8532-5AB5E3C11D93}"/>
              </a:ext>
            </a:extLst>
          </p:cNvPr>
          <p:cNvSpPr>
            <a:spLocks noGrp="1"/>
          </p:cNvSpPr>
          <p:nvPr/>
        </p:nvSpPr>
        <p:spPr>
          <a:xfrm>
            <a:off x="3467100" y="2351500"/>
            <a:ext cx="2628900" cy="3905250"/>
          </a:xfrm>
          <a:prstGeom prst="roundRect">
            <a:avLst>
              <a:gd name="adj" fmla="val 5797"/>
            </a:avLst>
          </a:prstGeom>
          <a:solidFill>
            <a:srgbClr val="F1FFFC"/>
          </a:solidFill>
          <a:ln w="19050">
            <a:solidFill>
              <a:srgbClr val="65D8C9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580B483B-4C8D-415F-9310-00EF68CD1FA1}"/>
              </a:ext>
            </a:extLst>
          </p:cNvPr>
          <p:cNvSpPr>
            <a:spLocks noGrp="1"/>
          </p:cNvSpPr>
          <p:nvPr/>
        </p:nvSpPr>
        <p:spPr>
          <a:xfrm>
            <a:off x="3676650" y="2522950"/>
            <a:ext cx="1238250" cy="323850"/>
          </a:xfrm>
          <a:prstGeom prst="roundRect">
            <a:avLst>
              <a:gd name="adj" fmla="val 50000"/>
            </a:avLst>
          </a:prstGeom>
          <a:solidFill>
            <a:srgbClr val="D7FAF4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917BF5C-8281-4141-9E4E-F935BD3AB5E2}"/>
              </a:ext>
            </a:extLst>
          </p:cNvPr>
          <p:cNvSpPr>
            <a:spLocks noGrp="1"/>
          </p:cNvSpPr>
          <p:nvPr/>
        </p:nvSpPr>
        <p:spPr>
          <a:xfrm>
            <a:off x="3810000" y="2574098"/>
            <a:ext cx="971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 dirty="0">
                <a:solidFill>
                  <a:srgbClr val="0B5F59"/>
                </a:solidFill>
              </a:rPr>
              <a:t>RECOMMENDED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42FCC7E-6B96-4207-8C54-927D878DB69B}"/>
              </a:ext>
            </a:extLst>
          </p:cNvPr>
          <p:cNvSpPr>
            <a:spLocks noGrp="1"/>
          </p:cNvSpPr>
          <p:nvPr/>
        </p:nvSpPr>
        <p:spPr>
          <a:xfrm>
            <a:off x="3676650" y="2942050"/>
            <a:ext cx="2209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>
                <a:solidFill>
                  <a:srgbClr val="111827"/>
                </a:solidFill>
              </a:defRPr>
            </a:pPr>
            <a:r>
              <a:rPr sz="1950" b="1">
                <a:solidFill>
                  <a:srgbClr val="111827"/>
                </a:solidFill>
              </a:rPr>
              <a:t>The Best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F9782C7-D01E-48E7-9225-FBF7FF34EEB5}"/>
              </a:ext>
            </a:extLst>
          </p:cNvPr>
          <p:cNvSpPr>
            <a:spLocks noGrp="1"/>
          </p:cNvSpPr>
          <p:nvPr/>
        </p:nvSpPr>
        <p:spPr>
          <a:xfrm>
            <a:off x="3695700" y="3418300"/>
            <a:ext cx="114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6B7280"/>
                </a:solidFill>
              </a:defRPr>
            </a:pPr>
            <a:r>
              <a:rPr sz="1200" b="1">
                <a:solidFill>
                  <a:srgbClr val="6B7280"/>
                </a:solidFill>
              </a:rPr>
              <a:t>₹29,999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5BAFE3CE-A231-40FF-A01B-78A3F9E1C9B7}"/>
              </a:ext>
            </a:extLst>
          </p:cNvPr>
          <p:cNvSpPr>
            <a:spLocks noGrp="1"/>
          </p:cNvSpPr>
          <p:nvPr/>
        </p:nvSpPr>
        <p:spPr>
          <a:xfrm>
            <a:off x="3676650" y="3532600"/>
            <a:ext cx="762000" cy="19050"/>
          </a:xfrm>
          <a:prstGeom prst="roundRect">
            <a:avLst>
              <a:gd name="adj" fmla="val 50000"/>
            </a:avLst>
          </a:prstGeom>
          <a:solidFill>
            <a:srgbClr val="6B7280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0EC772F-E48F-495A-B08B-5994BF5B8A52}"/>
              </a:ext>
            </a:extLst>
          </p:cNvPr>
          <p:cNvSpPr>
            <a:spLocks noGrp="1"/>
          </p:cNvSpPr>
          <p:nvPr/>
        </p:nvSpPr>
        <p:spPr>
          <a:xfrm>
            <a:off x="3676650" y="3665950"/>
            <a:ext cx="2209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>
                <a:solidFill>
                  <a:srgbClr val="111827"/>
                </a:solidFill>
              </a:defRPr>
            </a:pPr>
            <a:r>
              <a:rPr sz="2250" b="1">
                <a:solidFill>
                  <a:srgbClr val="111827"/>
                </a:solidFill>
              </a:rPr>
              <a:t>₹19,999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A2E05F4-9A1E-48A1-807C-AFBAD0F27156}"/>
              </a:ext>
            </a:extLst>
          </p:cNvPr>
          <p:cNvSpPr>
            <a:spLocks noGrp="1"/>
          </p:cNvSpPr>
          <p:nvPr/>
        </p:nvSpPr>
        <p:spPr>
          <a:xfrm>
            <a:off x="3695700" y="4046950"/>
            <a:ext cx="22098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one-time setup + GST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F6F6DD25-DC2F-4382-BEC6-FE1AF46BE45D}"/>
              </a:ext>
            </a:extLst>
          </p:cNvPr>
          <p:cNvSpPr>
            <a:spLocks noGrp="1"/>
          </p:cNvSpPr>
          <p:nvPr/>
        </p:nvSpPr>
        <p:spPr>
          <a:xfrm>
            <a:off x="3676650" y="4294600"/>
            <a:ext cx="2209800" cy="9525"/>
          </a:xfrm>
          <a:prstGeom prst="roundRect">
            <a:avLst>
              <a:gd name="adj" fmla="val 50000"/>
            </a:avLst>
          </a:prstGeom>
          <a:solidFill>
            <a:srgbClr val="D8E4E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12476FE-23E0-46E1-977F-B705B1EBB20A}"/>
              </a:ext>
            </a:extLst>
          </p:cNvPr>
          <p:cNvSpPr>
            <a:spLocks noGrp="1"/>
          </p:cNvSpPr>
          <p:nvPr/>
        </p:nvSpPr>
        <p:spPr>
          <a:xfrm>
            <a:off x="3676650" y="4485100"/>
            <a:ext cx="2209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11827"/>
                </a:solidFill>
              </a:defRPr>
            </a:pPr>
            <a:r>
              <a:rPr sz="1575" b="1">
                <a:solidFill>
                  <a:srgbClr val="111827"/>
                </a:solidFill>
              </a:rPr>
              <a:t>₹999/month</a:t>
            </a:r>
          </a:p>
          <a:p>
            <a:pPr algn="l">
              <a:defRPr sz="1575" b="1">
                <a:solidFill>
                  <a:srgbClr val="111827"/>
                </a:solidFill>
              </a:defRPr>
            </a:pPr>
            <a:r>
              <a:rPr sz="1575" b="1">
                <a:solidFill>
                  <a:srgbClr val="111827"/>
                </a:solidFill>
              </a:rPr>
              <a:t>₹9,999/year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FD6AC30-FF9A-4929-B44E-6857689F3991}"/>
              </a:ext>
            </a:extLst>
          </p:cNvPr>
          <p:cNvSpPr>
            <a:spLocks noGrp="1"/>
          </p:cNvSpPr>
          <p:nvPr/>
        </p:nvSpPr>
        <p:spPr>
          <a:xfrm>
            <a:off x="3695700" y="5075650"/>
            <a:ext cx="22098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hosting/support + GST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71AA1A7-8E11-4D5B-A421-825AFBF22014}"/>
              </a:ext>
            </a:extLst>
          </p:cNvPr>
          <p:cNvSpPr>
            <a:spLocks noGrp="1"/>
          </p:cNvSpPr>
          <p:nvPr/>
        </p:nvSpPr>
        <p:spPr>
          <a:xfrm>
            <a:off x="3676650" y="5456650"/>
            <a:ext cx="22098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4748B"/>
                </a:solidFill>
              </a:defRPr>
            </a:pPr>
            <a:r>
              <a:rPr sz="1050" b="0">
                <a:solidFill>
                  <a:srgbClr val="64748B"/>
                </a:solidFill>
              </a:rPr>
              <a:t>Small chain / resort group up to 10 hotels, or agent portal selling up to 50 hotels.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D0509690-F1E0-4D67-A204-DF8D29650B86}"/>
              </a:ext>
            </a:extLst>
          </p:cNvPr>
          <p:cNvSpPr>
            <a:spLocks noGrp="1"/>
          </p:cNvSpPr>
          <p:nvPr/>
        </p:nvSpPr>
        <p:spPr>
          <a:xfrm>
            <a:off x="6324600" y="2351500"/>
            <a:ext cx="2628900" cy="3905250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ADD4839A-461F-4199-A660-AEAEAC6AB1F7}"/>
              </a:ext>
            </a:extLst>
          </p:cNvPr>
          <p:cNvSpPr>
            <a:spLocks noGrp="1"/>
          </p:cNvSpPr>
          <p:nvPr/>
        </p:nvSpPr>
        <p:spPr>
          <a:xfrm>
            <a:off x="6534150" y="2522950"/>
            <a:ext cx="723900" cy="323850"/>
          </a:xfrm>
          <a:prstGeom prst="roundRect">
            <a:avLst>
              <a:gd name="adj" fmla="val 50000"/>
            </a:avLst>
          </a:prstGeom>
          <a:solidFill>
            <a:srgbClr val="F1F5F9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1BF16E2-89C6-4A04-8819-BB262689788D}"/>
              </a:ext>
            </a:extLst>
          </p:cNvPr>
          <p:cNvSpPr>
            <a:spLocks noGrp="1"/>
          </p:cNvSpPr>
          <p:nvPr/>
        </p:nvSpPr>
        <p:spPr>
          <a:xfrm>
            <a:off x="6667500" y="2574098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PLAN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B493AF3-3DD3-42D1-83D5-B437C2B3D8ED}"/>
              </a:ext>
            </a:extLst>
          </p:cNvPr>
          <p:cNvSpPr>
            <a:spLocks noGrp="1"/>
          </p:cNvSpPr>
          <p:nvPr/>
        </p:nvSpPr>
        <p:spPr>
          <a:xfrm>
            <a:off x="6534150" y="2942050"/>
            <a:ext cx="2209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>
                <a:solidFill>
                  <a:srgbClr val="111827"/>
                </a:solidFill>
              </a:defRPr>
            </a:pPr>
            <a:r>
              <a:rPr sz="1950" b="1">
                <a:solidFill>
                  <a:srgbClr val="111827"/>
                </a:solidFill>
              </a:rPr>
              <a:t>The Best+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F16DF4F-8272-45E5-97AF-6894C0953758}"/>
              </a:ext>
            </a:extLst>
          </p:cNvPr>
          <p:cNvSpPr>
            <a:spLocks noGrp="1"/>
          </p:cNvSpPr>
          <p:nvPr/>
        </p:nvSpPr>
        <p:spPr>
          <a:xfrm>
            <a:off x="6553200" y="3418300"/>
            <a:ext cx="114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6B7280"/>
                </a:solidFill>
              </a:defRPr>
            </a:pPr>
            <a:r>
              <a:rPr sz="1200" b="1">
                <a:solidFill>
                  <a:srgbClr val="6B7280"/>
                </a:solidFill>
              </a:rPr>
              <a:t>₹89,999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EDDB90BD-91C0-4A06-BACC-ED54EB7C628E}"/>
              </a:ext>
            </a:extLst>
          </p:cNvPr>
          <p:cNvSpPr>
            <a:spLocks noGrp="1"/>
          </p:cNvSpPr>
          <p:nvPr/>
        </p:nvSpPr>
        <p:spPr>
          <a:xfrm>
            <a:off x="6534150" y="3532600"/>
            <a:ext cx="762000" cy="19050"/>
          </a:xfrm>
          <a:prstGeom prst="roundRect">
            <a:avLst>
              <a:gd name="adj" fmla="val 50000"/>
            </a:avLst>
          </a:prstGeom>
          <a:solidFill>
            <a:srgbClr val="6B7280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BB5BC54-5EDB-4758-B672-03112906C43E}"/>
              </a:ext>
            </a:extLst>
          </p:cNvPr>
          <p:cNvSpPr>
            <a:spLocks noGrp="1"/>
          </p:cNvSpPr>
          <p:nvPr/>
        </p:nvSpPr>
        <p:spPr>
          <a:xfrm>
            <a:off x="6534150" y="3665950"/>
            <a:ext cx="2209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>
                <a:solidFill>
                  <a:srgbClr val="111827"/>
                </a:solidFill>
              </a:defRPr>
            </a:pPr>
            <a:r>
              <a:rPr sz="2250" b="1">
                <a:solidFill>
                  <a:srgbClr val="111827"/>
                </a:solidFill>
              </a:rPr>
              <a:t>₹74,999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BACEFE0-D754-4C96-B146-7ED7BBAFBC49}"/>
              </a:ext>
            </a:extLst>
          </p:cNvPr>
          <p:cNvSpPr>
            <a:spLocks noGrp="1"/>
          </p:cNvSpPr>
          <p:nvPr/>
        </p:nvSpPr>
        <p:spPr>
          <a:xfrm>
            <a:off x="6553200" y="4046950"/>
            <a:ext cx="22098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one-time setup + GST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61B3ABD5-F00F-4FAB-9877-E0E2A9A7D31A}"/>
              </a:ext>
            </a:extLst>
          </p:cNvPr>
          <p:cNvSpPr>
            <a:spLocks noGrp="1"/>
          </p:cNvSpPr>
          <p:nvPr/>
        </p:nvSpPr>
        <p:spPr>
          <a:xfrm>
            <a:off x="6534150" y="4294600"/>
            <a:ext cx="2209800" cy="9525"/>
          </a:xfrm>
          <a:prstGeom prst="roundRect">
            <a:avLst>
              <a:gd name="adj" fmla="val 50000"/>
            </a:avLst>
          </a:prstGeom>
          <a:solidFill>
            <a:srgbClr val="D8E4E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9B5488B-86EF-4C04-96F0-9017E5FFB8AD}"/>
              </a:ext>
            </a:extLst>
          </p:cNvPr>
          <p:cNvSpPr>
            <a:spLocks noGrp="1"/>
          </p:cNvSpPr>
          <p:nvPr/>
        </p:nvSpPr>
        <p:spPr>
          <a:xfrm>
            <a:off x="6534150" y="4485100"/>
            <a:ext cx="2209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11827"/>
                </a:solidFill>
              </a:defRPr>
            </a:pPr>
            <a:r>
              <a:rPr sz="1575" b="1">
                <a:solidFill>
                  <a:srgbClr val="111827"/>
                </a:solidFill>
              </a:rPr>
              <a:t>₹4,999/month</a:t>
            </a:r>
          </a:p>
          <a:p>
            <a:pPr algn="l">
              <a:defRPr sz="1575" b="1">
                <a:solidFill>
                  <a:srgbClr val="111827"/>
                </a:solidFill>
              </a:defRPr>
            </a:pPr>
            <a:r>
              <a:rPr sz="1575" b="1">
                <a:solidFill>
                  <a:srgbClr val="111827"/>
                </a:solidFill>
              </a:rPr>
              <a:t>₹49,999/year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C661768-06DA-4AB4-97D8-56414ABC40CC}"/>
              </a:ext>
            </a:extLst>
          </p:cNvPr>
          <p:cNvSpPr>
            <a:spLocks noGrp="1"/>
          </p:cNvSpPr>
          <p:nvPr/>
        </p:nvSpPr>
        <p:spPr>
          <a:xfrm>
            <a:off x="6553200" y="5075650"/>
            <a:ext cx="22098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hosting/support + GST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AD1178E-F6D2-48A5-93D6-695C5485ABD2}"/>
              </a:ext>
            </a:extLst>
          </p:cNvPr>
          <p:cNvSpPr>
            <a:spLocks noGrp="1"/>
          </p:cNvSpPr>
          <p:nvPr/>
        </p:nvSpPr>
        <p:spPr>
          <a:xfrm>
            <a:off x="6534150" y="5456650"/>
            <a:ext cx="22098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4748B"/>
                </a:solidFill>
              </a:defRPr>
            </a:pPr>
            <a:r>
              <a:rPr sz="1050" b="0">
                <a:solidFill>
                  <a:srgbClr val="64748B"/>
                </a:solidFill>
              </a:rPr>
              <a:t>Bigger chain / resort group up to 50 hotels or serious travel agent distribution.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F290BAD0-5DA4-44B5-919D-8AEF2B7BE13E}"/>
              </a:ext>
            </a:extLst>
          </p:cNvPr>
          <p:cNvSpPr>
            <a:spLocks noGrp="1"/>
          </p:cNvSpPr>
          <p:nvPr/>
        </p:nvSpPr>
        <p:spPr>
          <a:xfrm>
            <a:off x="9182100" y="2351500"/>
            <a:ext cx="2324100" cy="3905250"/>
          </a:xfrm>
          <a:prstGeom prst="roundRect">
            <a:avLst>
              <a:gd name="adj" fmla="val 6557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39CBC7B4-0F35-4D10-AD47-521D0AE0FFF9}"/>
              </a:ext>
            </a:extLst>
          </p:cNvPr>
          <p:cNvSpPr>
            <a:spLocks noGrp="1"/>
          </p:cNvSpPr>
          <p:nvPr/>
        </p:nvSpPr>
        <p:spPr>
          <a:xfrm>
            <a:off x="9391650" y="2522950"/>
            <a:ext cx="723900" cy="323850"/>
          </a:xfrm>
          <a:prstGeom prst="roundRect">
            <a:avLst>
              <a:gd name="adj" fmla="val 50000"/>
            </a:avLst>
          </a:prstGeom>
          <a:solidFill>
            <a:srgbClr val="F1F5F9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E4ADACA-4464-4D92-9105-49B5E649B971}"/>
              </a:ext>
            </a:extLst>
          </p:cNvPr>
          <p:cNvSpPr>
            <a:spLocks noGrp="1"/>
          </p:cNvSpPr>
          <p:nvPr/>
        </p:nvSpPr>
        <p:spPr>
          <a:xfrm>
            <a:off x="9525000" y="2574098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475569"/>
                </a:solidFill>
              </a:defRPr>
            </a:pPr>
            <a:r>
              <a:rPr sz="900" b="1" dirty="0">
                <a:solidFill>
                  <a:srgbClr val="475569"/>
                </a:solidFill>
              </a:rPr>
              <a:t>PLAN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36976D4-89DB-474F-A2A9-3F67D9F07BFD}"/>
              </a:ext>
            </a:extLst>
          </p:cNvPr>
          <p:cNvSpPr>
            <a:spLocks noGrp="1"/>
          </p:cNvSpPr>
          <p:nvPr/>
        </p:nvSpPr>
        <p:spPr>
          <a:xfrm>
            <a:off x="9329020" y="2929524"/>
            <a:ext cx="2190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>
                <a:solidFill>
                  <a:srgbClr val="111827"/>
                </a:solidFill>
              </a:defRPr>
            </a:pPr>
            <a:r>
              <a:rPr sz="1950" b="1" dirty="0">
                <a:solidFill>
                  <a:srgbClr val="111827"/>
                </a:solidFill>
              </a:rPr>
              <a:t>Premium Managed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5570E20-B678-400F-9D8B-A15E29A38D0A}"/>
              </a:ext>
            </a:extLst>
          </p:cNvPr>
          <p:cNvSpPr>
            <a:spLocks noGrp="1"/>
          </p:cNvSpPr>
          <p:nvPr/>
        </p:nvSpPr>
        <p:spPr>
          <a:xfrm>
            <a:off x="9410700" y="3418300"/>
            <a:ext cx="114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6B7280"/>
                </a:solidFill>
              </a:defRPr>
            </a:pPr>
            <a:r>
              <a:rPr sz="1200" b="1">
                <a:solidFill>
                  <a:srgbClr val="6B7280"/>
                </a:solidFill>
              </a:rPr>
              <a:t>₹149,999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6A206745-314B-45E6-BBF9-614B5F17C909}"/>
              </a:ext>
            </a:extLst>
          </p:cNvPr>
          <p:cNvSpPr>
            <a:spLocks noGrp="1"/>
          </p:cNvSpPr>
          <p:nvPr/>
        </p:nvSpPr>
        <p:spPr>
          <a:xfrm>
            <a:off x="9391650" y="3532600"/>
            <a:ext cx="762000" cy="19050"/>
          </a:xfrm>
          <a:prstGeom prst="roundRect">
            <a:avLst>
              <a:gd name="adj" fmla="val 50000"/>
            </a:avLst>
          </a:prstGeom>
          <a:solidFill>
            <a:srgbClr val="6B7280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083A47F-4DA2-4A34-B7D8-8706638E0C0F}"/>
              </a:ext>
            </a:extLst>
          </p:cNvPr>
          <p:cNvSpPr>
            <a:spLocks noGrp="1"/>
          </p:cNvSpPr>
          <p:nvPr/>
        </p:nvSpPr>
        <p:spPr>
          <a:xfrm>
            <a:off x="9391650" y="3665950"/>
            <a:ext cx="1905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>
                <a:solidFill>
                  <a:srgbClr val="111827"/>
                </a:solidFill>
              </a:defRPr>
            </a:pPr>
            <a:r>
              <a:rPr sz="2250" b="1">
                <a:solidFill>
                  <a:srgbClr val="111827"/>
                </a:solidFill>
              </a:rPr>
              <a:t>₹125,000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1545C5D-A51C-4FFA-9B99-9258252B20BC}"/>
              </a:ext>
            </a:extLst>
          </p:cNvPr>
          <p:cNvSpPr>
            <a:spLocks noGrp="1"/>
          </p:cNvSpPr>
          <p:nvPr/>
        </p:nvSpPr>
        <p:spPr>
          <a:xfrm>
            <a:off x="9410700" y="4046950"/>
            <a:ext cx="190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one-time setup + GST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C63A4C3B-75B6-4AFD-AB99-E8B6375CDEE5}"/>
              </a:ext>
            </a:extLst>
          </p:cNvPr>
          <p:cNvSpPr>
            <a:spLocks noGrp="1"/>
          </p:cNvSpPr>
          <p:nvPr/>
        </p:nvSpPr>
        <p:spPr>
          <a:xfrm>
            <a:off x="9391650" y="4294600"/>
            <a:ext cx="1905000" cy="9525"/>
          </a:xfrm>
          <a:prstGeom prst="roundRect">
            <a:avLst>
              <a:gd name="adj" fmla="val 50000"/>
            </a:avLst>
          </a:prstGeom>
          <a:solidFill>
            <a:srgbClr val="D8E4E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3379DEB-D330-4830-AAEB-347F345A40FA}"/>
              </a:ext>
            </a:extLst>
          </p:cNvPr>
          <p:cNvSpPr>
            <a:spLocks noGrp="1"/>
          </p:cNvSpPr>
          <p:nvPr/>
        </p:nvSpPr>
        <p:spPr>
          <a:xfrm>
            <a:off x="9391650" y="4485100"/>
            <a:ext cx="1905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11827"/>
                </a:solidFill>
              </a:defRPr>
            </a:pPr>
            <a:r>
              <a:rPr sz="1575" b="1">
                <a:solidFill>
                  <a:srgbClr val="111827"/>
                </a:solidFill>
              </a:rPr>
              <a:t>₹9,999/month</a:t>
            </a:r>
          </a:p>
          <a:p>
            <a:pPr algn="l">
              <a:defRPr sz="1575" b="1">
                <a:solidFill>
                  <a:srgbClr val="111827"/>
                </a:solidFill>
              </a:defRPr>
            </a:pPr>
            <a:r>
              <a:rPr sz="1575" b="1">
                <a:solidFill>
                  <a:srgbClr val="111827"/>
                </a:solidFill>
              </a:rPr>
              <a:t>₹99,999/year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AE07327-418F-4A45-972D-10B41FFCB098}"/>
              </a:ext>
            </a:extLst>
          </p:cNvPr>
          <p:cNvSpPr>
            <a:spLocks noGrp="1"/>
          </p:cNvSpPr>
          <p:nvPr/>
        </p:nvSpPr>
        <p:spPr>
          <a:xfrm>
            <a:off x="9410700" y="5075650"/>
            <a:ext cx="190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hosting/support + GST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C31F691-EA76-4DF7-8349-A2BFF14C9251}"/>
              </a:ext>
            </a:extLst>
          </p:cNvPr>
          <p:cNvSpPr>
            <a:spLocks noGrp="1"/>
          </p:cNvSpPr>
          <p:nvPr/>
        </p:nvSpPr>
        <p:spPr>
          <a:xfrm>
            <a:off x="9391650" y="5456650"/>
            <a:ext cx="1905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4748B"/>
                </a:solidFill>
              </a:defRPr>
            </a:pPr>
            <a:r>
              <a:rPr sz="1050" b="0">
                <a:solidFill>
                  <a:srgbClr val="64748B"/>
                </a:solidFill>
              </a:rPr>
              <a:t>Priority support, customisation, reports, voucher formats and heavier workflows.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0D6677D-D2F1-4497-9D8C-E4401E9BFB18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F71052E-CF69-47DA-B910-45CECAD20225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622392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F597141-717E-4856-AC1B-8550D2563A10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PLAN ADVISOR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6A192E-D141-408D-A3B3-C63D82A59322}"/>
              </a:ext>
            </a:extLst>
          </p:cNvPr>
          <p:cNvSpPr>
            <a:spLocks noGrp="1"/>
          </p:cNvSpPr>
          <p:nvPr/>
        </p:nvSpPr>
        <p:spPr>
          <a:xfrm>
            <a:off x="685800" y="801666"/>
            <a:ext cx="6858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111827"/>
                </a:solidFill>
              </a:defRPr>
            </a:pPr>
            <a:r>
              <a:rPr sz="3300" b="1" dirty="0">
                <a:solidFill>
                  <a:srgbClr val="111827"/>
                </a:solidFill>
              </a:rPr>
              <a:t>Link can suggest the right plan automatically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BF35E3-4104-4EE4-BF23-4F665B94DB2B}"/>
              </a:ext>
            </a:extLst>
          </p:cNvPr>
          <p:cNvSpPr>
            <a:spLocks noGrp="1"/>
          </p:cNvSpPr>
          <p:nvPr/>
        </p:nvSpPr>
        <p:spPr>
          <a:xfrm>
            <a:off x="685800" y="1876556"/>
            <a:ext cx="107823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 dirty="0">
                <a:solidFill>
                  <a:srgbClr val="64748B"/>
                </a:solidFill>
              </a:rPr>
              <a:t>A short guided flow asks hosting choice, business type and hotel count, then highlights the best plan without making visitors read every package.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2601829-ADB2-409B-B380-06E899B8659A}"/>
              </a:ext>
            </a:extLst>
          </p:cNvPr>
          <p:cNvSpPr>
            <a:spLocks noGrp="1"/>
          </p:cNvSpPr>
          <p:nvPr/>
        </p:nvSpPr>
        <p:spPr>
          <a:xfrm>
            <a:off x="7580074" y="2998156"/>
            <a:ext cx="419100" cy="419100"/>
          </a:xfrm>
          <a:prstGeom prst="roundRect">
            <a:avLst>
              <a:gd name="adj" fmla="val 27273"/>
            </a:avLst>
          </a:prstGeom>
          <a:solidFill>
            <a:srgbClr val="EEF6F5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0786A3-62FF-4EF9-93C5-754AA0983DC5}"/>
              </a:ext>
            </a:extLst>
          </p:cNvPr>
          <p:cNvSpPr>
            <a:spLocks noGrp="1"/>
          </p:cNvSpPr>
          <p:nvPr/>
        </p:nvSpPr>
        <p:spPr>
          <a:xfrm>
            <a:off x="7732474" y="3093406"/>
            <a:ext cx="133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0B5F59"/>
                </a:solidFill>
              </a:defRPr>
            </a:pPr>
            <a:r>
              <a:rPr sz="1200" b="1" dirty="0">
                <a:solidFill>
                  <a:srgbClr val="0B5F59"/>
                </a:solidFill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4B1C08-DB8E-42B6-91B1-158DD23D11D5}"/>
              </a:ext>
            </a:extLst>
          </p:cNvPr>
          <p:cNvSpPr>
            <a:spLocks noGrp="1"/>
          </p:cNvSpPr>
          <p:nvPr/>
        </p:nvSpPr>
        <p:spPr>
          <a:xfrm>
            <a:off x="8170624" y="3036256"/>
            <a:ext cx="285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11827"/>
                </a:solidFill>
              </a:defRPr>
            </a:pPr>
            <a:r>
              <a:rPr sz="1275" b="1">
                <a:solidFill>
                  <a:srgbClr val="111827"/>
                </a:solidFill>
              </a:rPr>
              <a:t>Hosting managed by Link or self-hosted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D7B1E89-8097-4E17-81BA-6FA2C8F69228}"/>
              </a:ext>
            </a:extLst>
          </p:cNvPr>
          <p:cNvSpPr>
            <a:spLocks noGrp="1"/>
          </p:cNvSpPr>
          <p:nvPr/>
        </p:nvSpPr>
        <p:spPr>
          <a:xfrm>
            <a:off x="7580074" y="3703006"/>
            <a:ext cx="419100" cy="419100"/>
          </a:xfrm>
          <a:prstGeom prst="roundRect">
            <a:avLst>
              <a:gd name="adj" fmla="val 27273"/>
            </a:avLst>
          </a:prstGeom>
          <a:solidFill>
            <a:srgbClr val="EEF6F5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253269-85E2-4FD3-8B22-26040756653B}"/>
              </a:ext>
            </a:extLst>
          </p:cNvPr>
          <p:cNvSpPr>
            <a:spLocks noGrp="1"/>
          </p:cNvSpPr>
          <p:nvPr/>
        </p:nvSpPr>
        <p:spPr>
          <a:xfrm>
            <a:off x="7732474" y="3785730"/>
            <a:ext cx="133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0B5F59"/>
                </a:solidFill>
              </a:defRPr>
            </a:pPr>
            <a:r>
              <a:rPr sz="1200" b="1" dirty="0">
                <a:solidFill>
                  <a:srgbClr val="0B5F59"/>
                </a:solidFill>
              </a:rPr>
              <a:t>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E297C6-DDC4-407A-A326-516B78242EBA}"/>
              </a:ext>
            </a:extLst>
          </p:cNvPr>
          <p:cNvSpPr>
            <a:spLocks noGrp="1"/>
          </p:cNvSpPr>
          <p:nvPr/>
        </p:nvSpPr>
        <p:spPr>
          <a:xfrm>
            <a:off x="8170624" y="3741106"/>
            <a:ext cx="285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11827"/>
                </a:solidFill>
              </a:defRPr>
            </a:pPr>
            <a:r>
              <a:rPr sz="1275" b="1">
                <a:solidFill>
                  <a:srgbClr val="111827"/>
                </a:solidFill>
              </a:rPr>
              <a:t>Service provider or accommodation provider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C404D2B-777D-4D02-93DB-761AB074C18A}"/>
              </a:ext>
            </a:extLst>
          </p:cNvPr>
          <p:cNvSpPr>
            <a:spLocks noGrp="1"/>
          </p:cNvSpPr>
          <p:nvPr/>
        </p:nvSpPr>
        <p:spPr>
          <a:xfrm>
            <a:off x="7580074" y="4407856"/>
            <a:ext cx="419100" cy="419100"/>
          </a:xfrm>
          <a:prstGeom prst="roundRect">
            <a:avLst>
              <a:gd name="adj" fmla="val 27273"/>
            </a:avLst>
          </a:prstGeom>
          <a:solidFill>
            <a:srgbClr val="EEF6F5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B70AEC-4FC4-4727-9C0A-FDD4C8850803}"/>
              </a:ext>
            </a:extLst>
          </p:cNvPr>
          <p:cNvSpPr>
            <a:spLocks noGrp="1"/>
          </p:cNvSpPr>
          <p:nvPr/>
        </p:nvSpPr>
        <p:spPr>
          <a:xfrm>
            <a:off x="7732474" y="4490580"/>
            <a:ext cx="133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0B5F59"/>
                </a:solidFill>
              </a:defRPr>
            </a:pPr>
            <a:r>
              <a:rPr sz="1200" b="1" dirty="0">
                <a:solidFill>
                  <a:srgbClr val="0B5F59"/>
                </a:solidFill>
              </a:rPr>
              <a:t>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84D17C2-D2E4-4A86-93D3-FC33C1E7ECB3}"/>
              </a:ext>
            </a:extLst>
          </p:cNvPr>
          <p:cNvSpPr>
            <a:spLocks noGrp="1"/>
          </p:cNvSpPr>
          <p:nvPr/>
        </p:nvSpPr>
        <p:spPr>
          <a:xfrm>
            <a:off x="8170624" y="4445956"/>
            <a:ext cx="285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11827"/>
                </a:solidFill>
              </a:defRPr>
            </a:pPr>
            <a:r>
              <a:rPr sz="1275" b="1" dirty="0">
                <a:solidFill>
                  <a:srgbClr val="111827"/>
                </a:solidFill>
              </a:rPr>
              <a:t>Standalone, up to 10, or </a:t>
            </a:r>
            <a:r>
              <a:rPr lang="en-US" sz="1275" b="1" dirty="0">
                <a:solidFill>
                  <a:srgbClr val="111827"/>
                </a:solidFill>
              </a:rPr>
              <a:t>up to 5</a:t>
            </a:r>
            <a:r>
              <a:rPr sz="1275" b="1" dirty="0">
                <a:solidFill>
                  <a:srgbClr val="111827"/>
                </a:solidFill>
              </a:rPr>
              <a:t>0 hotels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57CB1A9-B169-4776-B876-073B82EB0334}"/>
              </a:ext>
            </a:extLst>
          </p:cNvPr>
          <p:cNvSpPr>
            <a:spLocks noGrp="1"/>
          </p:cNvSpPr>
          <p:nvPr/>
        </p:nvSpPr>
        <p:spPr>
          <a:xfrm>
            <a:off x="7580074" y="5112706"/>
            <a:ext cx="419100" cy="419100"/>
          </a:xfrm>
          <a:prstGeom prst="roundRect">
            <a:avLst>
              <a:gd name="adj" fmla="val 27273"/>
            </a:avLst>
          </a:prstGeom>
          <a:solidFill>
            <a:srgbClr val="0B5F59"/>
          </a:solidFill>
          <a:ln w="9525">
            <a:solidFill>
              <a:srgbClr val="0B5F5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578D26A-95DF-4478-B168-272CF8D9EE22}"/>
              </a:ext>
            </a:extLst>
          </p:cNvPr>
          <p:cNvSpPr>
            <a:spLocks noGrp="1"/>
          </p:cNvSpPr>
          <p:nvPr/>
        </p:nvSpPr>
        <p:spPr>
          <a:xfrm>
            <a:off x="7732474" y="5195430"/>
            <a:ext cx="133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 dirty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3FBEB44-1FB8-43F2-84ED-A1EC8CCA6E9A}"/>
              </a:ext>
            </a:extLst>
          </p:cNvPr>
          <p:cNvSpPr>
            <a:spLocks noGrp="1"/>
          </p:cNvSpPr>
          <p:nvPr/>
        </p:nvSpPr>
        <p:spPr>
          <a:xfrm>
            <a:off x="8170624" y="5088176"/>
            <a:ext cx="285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11827"/>
                </a:solidFill>
              </a:defRPr>
            </a:pPr>
            <a:r>
              <a:rPr sz="1275" b="1" dirty="0">
                <a:solidFill>
                  <a:srgbClr val="111827"/>
                </a:solidFill>
              </a:rPr>
              <a:t>Recommended plan highlighted automatically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15769D-ACDC-44DA-832B-885C59D29725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AD29F5-4EFA-4DEB-8D47-FC83718132C8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13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34E6F5-E49F-5446-4CA0-194B0AB3F6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357" y="2539552"/>
            <a:ext cx="5715000" cy="35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65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A232D65-73B5-4BD1-BB00-E4140FD8D741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CONTROL AND TRUST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585060-63CB-45E4-8513-AACC8B26A166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6858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111827"/>
                </a:solidFill>
              </a:defRPr>
            </a:pPr>
            <a:r>
              <a:rPr sz="3300" b="1">
                <a:solidFill>
                  <a:srgbClr val="111827"/>
                </a:solidFill>
              </a:rPr>
              <a:t>The system keeps sensitive business logic away from buyers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3AA957-DC91-4522-A549-2C1451D534AA}"/>
              </a:ext>
            </a:extLst>
          </p:cNvPr>
          <p:cNvSpPr>
            <a:spLocks noGrp="1"/>
          </p:cNvSpPr>
          <p:nvPr/>
        </p:nvSpPr>
        <p:spPr>
          <a:xfrm>
            <a:off x="685800" y="2114550"/>
            <a:ext cx="6572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>
                <a:solidFill>
                  <a:srgbClr val="64748B"/>
                </a:solidFill>
              </a:rPr>
              <a:t>Agent categories, net rates, supplier-only contacts and admin controls remain private while buyers see only clean booking information.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63BA48C-CB73-4CEF-B03B-F08721894248}"/>
              </a:ext>
            </a:extLst>
          </p:cNvPr>
          <p:cNvSpPr>
            <a:spLocks noGrp="1"/>
          </p:cNvSpPr>
          <p:nvPr/>
        </p:nvSpPr>
        <p:spPr>
          <a:xfrm>
            <a:off x="1066800" y="3102800"/>
            <a:ext cx="4572000" cy="11430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D139F0F-2EF7-4F41-85D5-0FA521612BDB}"/>
              </a:ext>
            </a:extLst>
          </p:cNvPr>
          <p:cNvSpPr>
            <a:spLocks noGrp="1"/>
          </p:cNvSpPr>
          <p:nvPr/>
        </p:nvSpPr>
        <p:spPr>
          <a:xfrm>
            <a:off x="1238250" y="327425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40B81F-EC55-4A58-ABAA-91B4A996D8E9}"/>
              </a:ext>
            </a:extLst>
          </p:cNvPr>
          <p:cNvSpPr>
            <a:spLocks noGrp="1"/>
          </p:cNvSpPr>
          <p:nvPr/>
        </p:nvSpPr>
        <p:spPr>
          <a:xfrm>
            <a:off x="1790700" y="3293300"/>
            <a:ext cx="3657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Hidden rate categories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14261C-EB93-43E0-8338-BA1CC54B9FDD}"/>
              </a:ext>
            </a:extLst>
          </p:cNvPr>
          <p:cNvSpPr>
            <a:spLocks noGrp="1"/>
          </p:cNvSpPr>
          <p:nvPr/>
        </p:nvSpPr>
        <p:spPr>
          <a:xfrm>
            <a:off x="1295400" y="3801648"/>
            <a:ext cx="41148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CAT A/B/C are never exposed to travel agents.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64AF586-1509-4A75-840D-8D9A5E624BDA}"/>
              </a:ext>
            </a:extLst>
          </p:cNvPr>
          <p:cNvSpPr>
            <a:spLocks noGrp="1"/>
          </p:cNvSpPr>
          <p:nvPr/>
        </p:nvSpPr>
        <p:spPr>
          <a:xfrm>
            <a:off x="6115050" y="3102800"/>
            <a:ext cx="4572000" cy="11430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7E2547D-33A1-489B-A773-6BAE4BCDEDA9}"/>
              </a:ext>
            </a:extLst>
          </p:cNvPr>
          <p:cNvSpPr>
            <a:spLocks noGrp="1"/>
          </p:cNvSpPr>
          <p:nvPr/>
        </p:nvSpPr>
        <p:spPr>
          <a:xfrm>
            <a:off x="6286500" y="327425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D8A03D">
              <a:alpha val="7843"/>
            </a:srgbClr>
          </a:solidFill>
          <a:ln w="9525">
            <a:solidFill>
              <a:srgbClr val="D8A03D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66D94D-D8A0-4435-A60A-F30ECC5E50B6}"/>
              </a:ext>
            </a:extLst>
          </p:cNvPr>
          <p:cNvSpPr>
            <a:spLocks noGrp="1"/>
          </p:cNvSpPr>
          <p:nvPr/>
        </p:nvSpPr>
        <p:spPr>
          <a:xfrm>
            <a:off x="6838950" y="3293300"/>
            <a:ext cx="3657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Employee access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E32A6F-2B09-412B-99FE-A0C080D68F62}"/>
              </a:ext>
            </a:extLst>
          </p:cNvPr>
          <p:cNvSpPr>
            <a:spLocks noGrp="1"/>
          </p:cNvSpPr>
          <p:nvPr/>
        </p:nvSpPr>
        <p:spPr>
          <a:xfrm>
            <a:off x="6343650" y="3789122"/>
            <a:ext cx="41148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Create users for reservations, accounts, rate loading and reports.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A60DE52-7768-441B-945F-1FFCF4108D99}"/>
              </a:ext>
            </a:extLst>
          </p:cNvPr>
          <p:cNvSpPr>
            <a:spLocks noGrp="1"/>
          </p:cNvSpPr>
          <p:nvPr/>
        </p:nvSpPr>
        <p:spPr>
          <a:xfrm>
            <a:off x="1066800" y="4550600"/>
            <a:ext cx="4572000" cy="11430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8C853B5-6BE7-4C5C-9946-5A57B8C2D2C6}"/>
              </a:ext>
            </a:extLst>
          </p:cNvPr>
          <p:cNvSpPr>
            <a:spLocks noGrp="1"/>
          </p:cNvSpPr>
          <p:nvPr/>
        </p:nvSpPr>
        <p:spPr>
          <a:xfrm>
            <a:off x="1238250" y="472205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57D31E-7940-40DF-BA1E-CF7B58BAAB4E}"/>
              </a:ext>
            </a:extLst>
          </p:cNvPr>
          <p:cNvSpPr>
            <a:spLocks noGrp="1"/>
          </p:cNvSpPr>
          <p:nvPr/>
        </p:nvSpPr>
        <p:spPr>
          <a:xfrm>
            <a:off x="1790700" y="4741100"/>
            <a:ext cx="3657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Notifications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77BFAF-00DC-4158-B373-89D7ADE9B573}"/>
              </a:ext>
            </a:extLst>
          </p:cNvPr>
          <p:cNvSpPr>
            <a:spLocks noGrp="1"/>
          </p:cNvSpPr>
          <p:nvPr/>
        </p:nvSpPr>
        <p:spPr>
          <a:xfrm>
            <a:off x="1295400" y="5174292"/>
            <a:ext cx="41148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Registration, booking, payment, voucher and cancellation alerts reduce missed actions.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9C558B7-DBB3-42D0-A76D-012128EC725D}"/>
              </a:ext>
            </a:extLst>
          </p:cNvPr>
          <p:cNvSpPr>
            <a:spLocks noGrp="1"/>
          </p:cNvSpPr>
          <p:nvPr/>
        </p:nvSpPr>
        <p:spPr>
          <a:xfrm>
            <a:off x="6115050" y="4550600"/>
            <a:ext cx="4572000" cy="11430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E2DCD87-DACF-4D71-B3BD-6FAC2AA22FC6}"/>
              </a:ext>
            </a:extLst>
          </p:cNvPr>
          <p:cNvSpPr>
            <a:spLocks noGrp="1"/>
          </p:cNvSpPr>
          <p:nvPr/>
        </p:nvSpPr>
        <p:spPr>
          <a:xfrm>
            <a:off x="6286500" y="472205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D8A03D">
              <a:alpha val="7843"/>
            </a:srgbClr>
          </a:solidFill>
          <a:ln w="9525">
            <a:solidFill>
              <a:srgbClr val="D8A03D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3744188-CA38-4DD2-A216-483610B32436}"/>
              </a:ext>
            </a:extLst>
          </p:cNvPr>
          <p:cNvSpPr>
            <a:spLocks noGrp="1"/>
          </p:cNvSpPr>
          <p:nvPr/>
        </p:nvSpPr>
        <p:spPr>
          <a:xfrm>
            <a:off x="6838950" y="4741100"/>
            <a:ext cx="3657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Audit and reporting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CE42B00-D538-4620-ABA6-391653A9E645}"/>
              </a:ext>
            </a:extLst>
          </p:cNvPr>
          <p:cNvSpPr>
            <a:spLocks noGrp="1"/>
          </p:cNvSpPr>
          <p:nvPr/>
        </p:nvSpPr>
        <p:spPr>
          <a:xfrm>
            <a:off x="6343650" y="5199344"/>
            <a:ext cx="41148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Booking history, wallet movement, reports and operational actions stay traceable.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CA64B0-27FD-4FA0-9BEE-7FE0DF0E17EE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E9A7F8E-287F-4BF9-9E02-228A08233AB8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905932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7AB5FED-D92A-4436-B308-18001D7B01EA}"/>
              </a:ext>
            </a:extLst>
          </p:cNvPr>
          <p:cNvSpPr>
            <a:spLocks noGrp="1"/>
          </p:cNvSpPr>
          <p:nvPr/>
        </p:nvSpPr>
        <p:spPr>
          <a:xfrm>
            <a:off x="685800" y="704850"/>
            <a:ext cx="2476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8EE6D9"/>
                </a:solidFill>
              </a:defRPr>
            </a:pPr>
            <a:r>
              <a:rPr sz="1050" b="1">
                <a:solidFill>
                  <a:srgbClr val="8EE6D9"/>
                </a:solidFill>
              </a:rPr>
              <a:t>SEE IT LIVE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073D7E3-02A9-41A8-885E-746DCF1CEA32}"/>
              </a:ext>
            </a:extLst>
          </p:cNvPr>
          <p:cNvSpPr>
            <a:spLocks noGrp="1"/>
          </p:cNvSpPr>
          <p:nvPr/>
        </p:nvSpPr>
        <p:spPr>
          <a:xfrm>
            <a:off x="685800" y="1314450"/>
            <a:ext cx="68580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Your hotel deserves more than WhatsApp bookings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65F5C8-456E-45D1-A55B-1242D09967EA}"/>
              </a:ext>
            </a:extLst>
          </p:cNvPr>
          <p:cNvSpPr>
            <a:spLocks noGrp="1"/>
          </p:cNvSpPr>
          <p:nvPr/>
        </p:nvSpPr>
        <p:spPr>
          <a:xfrm>
            <a:off x="723900" y="2781300"/>
            <a:ext cx="60960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>
                <a:solidFill>
                  <a:srgbClr val="D7E8EA"/>
                </a:solidFill>
              </a:defRPr>
            </a:pPr>
            <a:r>
              <a:rPr sz="1650" b="0">
                <a:solidFill>
                  <a:srgbClr val="D7E8EA"/>
                </a:solidFill>
              </a:rPr>
              <a:t>Register on Link to get demo admin access, test the booking flow, and discuss the right setup for a standalone hotel, resort group or chain.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4D9ED8D-095E-430B-AEB1-27FF938FC1C3}"/>
              </a:ext>
            </a:extLst>
          </p:cNvPr>
          <p:cNvSpPr>
            <a:spLocks noGrp="1"/>
          </p:cNvSpPr>
          <p:nvPr/>
        </p:nvSpPr>
        <p:spPr>
          <a:xfrm>
            <a:off x="723900" y="5609308"/>
            <a:ext cx="3429000" cy="800100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D06C81-8BB6-40BD-8BAC-A80D7B960803}"/>
              </a:ext>
            </a:extLst>
          </p:cNvPr>
          <p:cNvSpPr>
            <a:spLocks noGrp="1"/>
          </p:cNvSpPr>
          <p:nvPr/>
        </p:nvSpPr>
        <p:spPr>
          <a:xfrm>
            <a:off x="990600" y="5780758"/>
            <a:ext cx="1143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Website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085430-881F-43BB-BB64-704E4FB7A6FC}"/>
              </a:ext>
            </a:extLst>
          </p:cNvPr>
          <p:cNvSpPr>
            <a:spLocks noGrp="1"/>
          </p:cNvSpPr>
          <p:nvPr/>
        </p:nvSpPr>
        <p:spPr>
          <a:xfrm>
            <a:off x="990600" y="5990830"/>
            <a:ext cx="285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0B5F59"/>
                </a:solidFill>
              </a:defRPr>
            </a:pPr>
            <a:r>
              <a:rPr lang="en-US" sz="1800" b="1" dirty="0">
                <a:solidFill>
                  <a:srgbClr val="0B5F59"/>
                </a:solidFill>
              </a:rPr>
              <a:t>https://</a:t>
            </a:r>
            <a:r>
              <a:rPr sz="1800" b="1" dirty="0" err="1">
                <a:solidFill>
                  <a:srgbClr val="0B5F59"/>
                </a:solidFill>
              </a:rPr>
              <a:t>link.taworld.co.in</a:t>
            </a:r>
            <a:endParaRPr sz="1800" b="1" dirty="0">
              <a:solidFill>
                <a:srgbClr val="0B5F59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96961FC-F912-45A3-A0E8-44BF419C6178}"/>
              </a:ext>
            </a:extLst>
          </p:cNvPr>
          <p:cNvSpPr>
            <a:spLocks noGrp="1"/>
          </p:cNvSpPr>
          <p:nvPr/>
        </p:nvSpPr>
        <p:spPr>
          <a:xfrm>
            <a:off x="4457700" y="5609308"/>
            <a:ext cx="3543300" cy="800100"/>
          </a:xfrm>
          <a:prstGeom prst="roundRect">
            <a:avLst>
              <a:gd name="adj" fmla="val 19048"/>
            </a:avLst>
          </a:prstGeom>
          <a:solidFill>
            <a:srgbClr val="113D42"/>
          </a:solidFill>
          <a:ln w="9525">
            <a:solidFill>
              <a:srgbClr val="3E73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9A4837-57E7-48F3-A5B8-03BF8D9053AE}"/>
              </a:ext>
            </a:extLst>
          </p:cNvPr>
          <p:cNvSpPr>
            <a:spLocks noGrp="1"/>
          </p:cNvSpPr>
          <p:nvPr/>
        </p:nvSpPr>
        <p:spPr>
          <a:xfrm>
            <a:off x="4724400" y="5780758"/>
            <a:ext cx="2095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B6FFF3"/>
                </a:solidFill>
              </a:defRPr>
            </a:pPr>
            <a:r>
              <a:rPr sz="975" b="1">
                <a:solidFill>
                  <a:srgbClr val="B6FFF3"/>
                </a:solidFill>
              </a:rPr>
              <a:t>Demo admin access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8F0F5F-F110-4B60-9E70-E93FF75F1DEE}"/>
              </a:ext>
            </a:extLst>
          </p:cNvPr>
          <p:cNvSpPr>
            <a:spLocks noGrp="1"/>
          </p:cNvSpPr>
          <p:nvPr/>
        </p:nvSpPr>
        <p:spPr>
          <a:xfrm>
            <a:off x="4724400" y="5990830"/>
            <a:ext cx="3421432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FFFFFF"/>
                </a:solidFill>
              </a:defRPr>
            </a:pPr>
            <a:r>
              <a:rPr lang="en-US" sz="1350" b="1" dirty="0">
                <a:solidFill>
                  <a:srgbClr val="FFFFFF"/>
                </a:solidFill>
              </a:rPr>
              <a:t>https://</a:t>
            </a:r>
            <a:r>
              <a:rPr sz="1350" b="1" dirty="0" err="1">
                <a:solidFill>
                  <a:srgbClr val="FFFFFF"/>
                </a:solidFill>
              </a:rPr>
              <a:t>link.taworld.co.in</a:t>
            </a:r>
            <a:r>
              <a:rPr sz="1350" b="1" dirty="0">
                <a:solidFill>
                  <a:srgbClr val="FFFFFF"/>
                </a:solidFill>
              </a:rPr>
              <a:t>/supplier/register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186D8B6-0909-4FF4-9520-776F60C3FB97}"/>
              </a:ext>
            </a:extLst>
          </p:cNvPr>
          <p:cNvSpPr>
            <a:spLocks noGrp="1"/>
          </p:cNvSpPr>
          <p:nvPr/>
        </p:nvSpPr>
        <p:spPr>
          <a:xfrm>
            <a:off x="8360340" y="5590780"/>
            <a:ext cx="2857500" cy="800100"/>
          </a:xfrm>
          <a:prstGeom prst="roundRect">
            <a:avLst>
              <a:gd name="adj" fmla="val 19048"/>
            </a:avLst>
          </a:prstGeom>
          <a:solidFill>
            <a:srgbClr val="113D42"/>
          </a:solidFill>
          <a:ln w="9525">
            <a:solidFill>
              <a:srgbClr val="3E73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0E7DDB-44B1-4522-AC67-B0FBDAC092B7}"/>
              </a:ext>
            </a:extLst>
          </p:cNvPr>
          <p:cNvSpPr>
            <a:spLocks noGrp="1"/>
          </p:cNvSpPr>
          <p:nvPr/>
        </p:nvSpPr>
        <p:spPr>
          <a:xfrm>
            <a:off x="8545882" y="5655498"/>
            <a:ext cx="1143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B6FFF3"/>
                </a:solidFill>
              </a:defRPr>
            </a:pPr>
            <a:r>
              <a:rPr sz="975" b="1" dirty="0">
                <a:solidFill>
                  <a:srgbClr val="B6FFF3"/>
                </a:solidFill>
              </a:rPr>
              <a:t>Contact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DE0451-2439-45D5-B7CA-7FEBF71AFB5E}"/>
              </a:ext>
            </a:extLst>
          </p:cNvPr>
          <p:cNvSpPr>
            <a:spLocks noGrp="1"/>
          </p:cNvSpPr>
          <p:nvPr/>
        </p:nvSpPr>
        <p:spPr>
          <a:xfrm>
            <a:off x="8583460" y="5852522"/>
            <a:ext cx="219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FFFFFF"/>
                </a:solidFill>
              </a:defRPr>
            </a:pPr>
            <a:r>
              <a:rPr sz="1425" b="1" dirty="0">
                <a:solidFill>
                  <a:srgbClr val="FFFFFF"/>
                </a:solidFill>
              </a:rPr>
              <a:t>Vipul Tripathi</a:t>
            </a:r>
          </a:p>
          <a:p>
            <a:pPr algn="l">
              <a:defRPr sz="1425" b="1">
                <a:solidFill>
                  <a:srgbClr val="FFFFFF"/>
                </a:solidFill>
              </a:defRPr>
            </a:pPr>
            <a:r>
              <a:rPr sz="1425" b="1" dirty="0">
                <a:solidFill>
                  <a:srgbClr val="FFFFFF"/>
                </a:solidFill>
              </a:rPr>
              <a:t>+91 99586 30101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rcRect l="5163" r="5163"/>
          <a:stretch>
            <a:fillRect/>
          </a:stretch>
        </p:blipFill>
        <p:spPr>
          <a:xfrm>
            <a:off x="8001000" y="800100"/>
            <a:ext cx="3143250" cy="2190750"/>
          </a:xfrm>
          <a:prstGeom prst="roundRect">
            <a:avLst>
              <a:gd name="adj" fmla="val 6957"/>
            </a:avLst>
          </a:prstGeom>
        </p:spPr>
      </p:pic>
    </p:spTree>
    <p:extLst>
      <p:ext uri="{BB962C8B-B14F-4D97-AF65-F5344CB8AC3E}">
        <p14:creationId xmlns:p14="http://schemas.microsoft.com/office/powerpoint/2010/main" val="1975327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FDB29F51-9D6C-49E0-B449-CD5DB0DCF7A9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THE OFFLINE GAP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28F57E6-E457-4FD3-9639-E55BCCB4532B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6858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111827"/>
                </a:solidFill>
              </a:defRPr>
            </a:pPr>
            <a:r>
              <a:rPr sz="3300" b="1">
                <a:solidFill>
                  <a:srgbClr val="111827"/>
                </a:solidFill>
              </a:rPr>
              <a:t>Most hotel sales still run on memory, WhatsApp and manual follow-up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56566C-BFDE-4345-B47B-7F57881AA822}"/>
              </a:ext>
            </a:extLst>
          </p:cNvPr>
          <p:cNvSpPr>
            <a:spLocks noGrp="1"/>
          </p:cNvSpPr>
          <p:nvPr/>
        </p:nvSpPr>
        <p:spPr>
          <a:xfrm>
            <a:off x="685800" y="2114550"/>
            <a:ext cx="6572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>
                <a:solidFill>
                  <a:srgbClr val="64748B"/>
                </a:solidFill>
              </a:rPr>
              <a:t>The problem is not only getting bookings. It is controlling who sees what rate, which dates are available, and what happens after a booking request arrives.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38F6D74-05AA-4F7E-BB31-8251F5508C06}"/>
              </a:ext>
            </a:extLst>
          </p:cNvPr>
          <p:cNvSpPr>
            <a:spLocks noGrp="1"/>
          </p:cNvSpPr>
          <p:nvPr/>
        </p:nvSpPr>
        <p:spPr>
          <a:xfrm>
            <a:off x="685800" y="3143250"/>
            <a:ext cx="4953000" cy="11430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0501F24-54AC-4969-AC99-B8129B02B9A0}"/>
              </a:ext>
            </a:extLst>
          </p:cNvPr>
          <p:cNvSpPr>
            <a:spLocks noGrp="1"/>
          </p:cNvSpPr>
          <p:nvPr/>
        </p:nvSpPr>
        <p:spPr>
          <a:xfrm>
            <a:off x="857250" y="331470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ED343E-2F27-4FE1-B006-01B034034470}"/>
              </a:ext>
            </a:extLst>
          </p:cNvPr>
          <p:cNvSpPr>
            <a:spLocks noGrp="1"/>
          </p:cNvSpPr>
          <p:nvPr/>
        </p:nvSpPr>
        <p:spPr>
          <a:xfrm>
            <a:off x="1409700" y="3333750"/>
            <a:ext cx="4038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Rates are scattered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98394C-2411-418F-97AA-01830D6B2EE7}"/>
              </a:ext>
            </a:extLst>
          </p:cNvPr>
          <p:cNvSpPr>
            <a:spLocks noGrp="1"/>
          </p:cNvSpPr>
          <p:nvPr/>
        </p:nvSpPr>
        <p:spPr>
          <a:xfrm>
            <a:off x="914400" y="3804520"/>
            <a:ext cx="44958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PDFs, Excel files, email contracts and WhatsApp messages become hard to search.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419F120-D8B6-4B5E-83A2-CBA2FC6A12E1}"/>
              </a:ext>
            </a:extLst>
          </p:cNvPr>
          <p:cNvSpPr>
            <a:spLocks noGrp="1"/>
          </p:cNvSpPr>
          <p:nvPr/>
        </p:nvSpPr>
        <p:spPr>
          <a:xfrm>
            <a:off x="6019800" y="3143250"/>
            <a:ext cx="4953000" cy="11430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D426D9F-FD9C-4814-A125-23F0482D8BD6}"/>
              </a:ext>
            </a:extLst>
          </p:cNvPr>
          <p:cNvSpPr>
            <a:spLocks noGrp="1"/>
          </p:cNvSpPr>
          <p:nvPr/>
        </p:nvSpPr>
        <p:spPr>
          <a:xfrm>
            <a:off x="6191250" y="331470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D8A03D">
              <a:alpha val="7843"/>
            </a:srgbClr>
          </a:solidFill>
          <a:ln w="9525">
            <a:solidFill>
              <a:srgbClr val="D8A03D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B7BE4C-024F-4FDA-94E0-B10EA0BAE96A}"/>
              </a:ext>
            </a:extLst>
          </p:cNvPr>
          <p:cNvSpPr>
            <a:spLocks noGrp="1"/>
          </p:cNvSpPr>
          <p:nvPr/>
        </p:nvSpPr>
        <p:spPr>
          <a:xfrm>
            <a:off x="6743700" y="3333750"/>
            <a:ext cx="4038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Agents need different pricing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5F203E-E8BC-4FA3-9A4E-1E13CAF8A78B}"/>
              </a:ext>
            </a:extLst>
          </p:cNvPr>
          <p:cNvSpPr>
            <a:spLocks noGrp="1"/>
          </p:cNvSpPr>
          <p:nvPr/>
        </p:nvSpPr>
        <p:spPr>
          <a:xfrm>
            <a:off x="6248400" y="3804520"/>
            <a:ext cx="44958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High-potential agents, normal agents and direct customers should not see the same rate.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9D17E0C-0BD4-40E1-90BC-E278577AF854}"/>
              </a:ext>
            </a:extLst>
          </p:cNvPr>
          <p:cNvSpPr>
            <a:spLocks noGrp="1"/>
          </p:cNvSpPr>
          <p:nvPr/>
        </p:nvSpPr>
        <p:spPr>
          <a:xfrm>
            <a:off x="685800" y="4572000"/>
            <a:ext cx="4953000" cy="11430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7F70BB0-8739-4510-84AE-DDA7BC00ABEB}"/>
              </a:ext>
            </a:extLst>
          </p:cNvPr>
          <p:cNvSpPr>
            <a:spLocks noGrp="1"/>
          </p:cNvSpPr>
          <p:nvPr/>
        </p:nvSpPr>
        <p:spPr>
          <a:xfrm>
            <a:off x="857250" y="474345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29301AE-6D2F-4F98-AA5D-DAE96634804E}"/>
              </a:ext>
            </a:extLst>
          </p:cNvPr>
          <p:cNvSpPr>
            <a:spLocks noGrp="1"/>
          </p:cNvSpPr>
          <p:nvPr/>
        </p:nvSpPr>
        <p:spPr>
          <a:xfrm>
            <a:off x="1409700" y="4762500"/>
            <a:ext cx="4038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Inventory needs trust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92B500F-9BCE-495C-A361-1746E5CF9A74}"/>
              </a:ext>
            </a:extLst>
          </p:cNvPr>
          <p:cNvSpPr>
            <a:spLocks noGrp="1"/>
          </p:cNvSpPr>
          <p:nvPr/>
        </p:nvSpPr>
        <p:spPr>
          <a:xfrm>
            <a:off x="914400" y="5233270"/>
            <a:ext cx="44958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Pre-purchased rooms must show guaranteed confirmation only when enough rooms exist.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B69DFAD4-9EE5-4D9A-960E-06F247DF7A4A}"/>
              </a:ext>
            </a:extLst>
          </p:cNvPr>
          <p:cNvSpPr>
            <a:spLocks noGrp="1"/>
          </p:cNvSpPr>
          <p:nvPr/>
        </p:nvSpPr>
        <p:spPr>
          <a:xfrm>
            <a:off x="6019800" y="4572000"/>
            <a:ext cx="4953000" cy="11430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7053EDB-8FA5-41D6-83A1-613F8B3C0E5C}"/>
              </a:ext>
            </a:extLst>
          </p:cNvPr>
          <p:cNvSpPr>
            <a:spLocks noGrp="1"/>
          </p:cNvSpPr>
          <p:nvPr/>
        </p:nvSpPr>
        <p:spPr>
          <a:xfrm>
            <a:off x="6191250" y="474345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C2C14A-405D-4930-B4A9-1A460840779B}"/>
              </a:ext>
            </a:extLst>
          </p:cNvPr>
          <p:cNvSpPr>
            <a:spLocks noGrp="1"/>
          </p:cNvSpPr>
          <p:nvPr/>
        </p:nvSpPr>
        <p:spPr>
          <a:xfrm>
            <a:off x="6743700" y="4762500"/>
            <a:ext cx="4038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Follow-up is expensive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22E2069-0443-4C57-9BA8-97A7950FF2F8}"/>
              </a:ext>
            </a:extLst>
          </p:cNvPr>
          <p:cNvSpPr>
            <a:spLocks noGrp="1"/>
          </p:cNvSpPr>
          <p:nvPr/>
        </p:nvSpPr>
        <p:spPr>
          <a:xfrm>
            <a:off x="6248400" y="5233270"/>
            <a:ext cx="44958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Availability checks, payment deadlines, vouchers and cancellations need reminders and audit trails.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799BC5-C4EC-4B1E-AD06-1F847B6BABEC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0313CDD-3AE9-47AA-8915-7B1A8B3DE77B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416245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9CDFEB34-AE67-4BD7-8437-C217B7C3B39D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THE PLATFORM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6E95626-412E-4AED-BC9B-FD7CC1FD0F76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6858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111827"/>
                </a:solidFill>
              </a:defRPr>
            </a:pPr>
            <a:r>
              <a:rPr sz="3300" b="1">
                <a:solidFill>
                  <a:srgbClr val="111827"/>
                </a:solidFill>
              </a:rPr>
              <a:t>Link turns hotel contracting into a controlled booking system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D0A567-B43C-4129-874B-94F489075090}"/>
              </a:ext>
            </a:extLst>
          </p:cNvPr>
          <p:cNvSpPr>
            <a:spLocks noGrp="1"/>
          </p:cNvSpPr>
          <p:nvPr/>
        </p:nvSpPr>
        <p:spPr>
          <a:xfrm>
            <a:off x="685800" y="2001816"/>
            <a:ext cx="6572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 dirty="0">
                <a:solidFill>
                  <a:srgbClr val="64748B"/>
                </a:solidFill>
              </a:rPr>
              <a:t>The same system can run as a single-hotel website, a small-chain booking site, or a larger hotel distribution portal.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0125459-ED86-410C-98DD-201A965492D8}"/>
              </a:ext>
            </a:extLst>
          </p:cNvPr>
          <p:cNvSpPr>
            <a:spLocks noGrp="1"/>
          </p:cNvSpPr>
          <p:nvPr/>
        </p:nvSpPr>
        <p:spPr>
          <a:xfrm>
            <a:off x="1143000" y="3891418"/>
            <a:ext cx="1104900" cy="1104900"/>
          </a:xfrm>
          <a:prstGeom prst="ellipse">
            <a:avLst/>
          </a:prstGeom>
          <a:solidFill>
            <a:srgbClr val="0B5F59"/>
          </a:solidFill>
          <a:ln w="19050">
            <a:solidFill>
              <a:srgbClr val="0B5F59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E91E43-6F07-459F-8DF6-97FE423D2847}"/>
              </a:ext>
            </a:extLst>
          </p:cNvPr>
          <p:cNvSpPr>
            <a:spLocks noGrp="1"/>
          </p:cNvSpPr>
          <p:nvPr/>
        </p:nvSpPr>
        <p:spPr>
          <a:xfrm>
            <a:off x="1562100" y="4177168"/>
            <a:ext cx="266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671A69-6F2B-421A-BDF2-F0E5A7D17EFB}"/>
              </a:ext>
            </a:extLst>
          </p:cNvPr>
          <p:cNvSpPr>
            <a:spLocks noGrp="1"/>
          </p:cNvSpPr>
          <p:nvPr/>
        </p:nvSpPr>
        <p:spPr>
          <a:xfrm>
            <a:off x="876300" y="5167768"/>
            <a:ext cx="16383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11827"/>
                </a:solidFill>
              </a:defRPr>
            </a:pPr>
            <a:r>
              <a:rPr sz="1200" b="1">
                <a:solidFill>
                  <a:srgbClr val="111827"/>
                </a:solidFill>
              </a:rPr>
              <a:t>Google hotel master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1EC214F-954B-4173-9E92-386E22B97400}"/>
              </a:ext>
            </a:extLst>
          </p:cNvPr>
          <p:cNvSpPr>
            <a:spLocks noGrp="1"/>
          </p:cNvSpPr>
          <p:nvPr/>
        </p:nvSpPr>
        <p:spPr>
          <a:xfrm>
            <a:off x="2343150" y="4443868"/>
            <a:ext cx="838200" cy="28575"/>
          </a:xfrm>
          <a:prstGeom prst="roundRect">
            <a:avLst>
              <a:gd name="adj" fmla="val 50000"/>
            </a:avLst>
          </a:prstGeom>
          <a:solidFill>
            <a:srgbClr val="D8E4E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F53B511-45EA-445F-8174-1BDABC777F8A}"/>
              </a:ext>
            </a:extLst>
          </p:cNvPr>
          <p:cNvSpPr>
            <a:spLocks noGrp="1"/>
          </p:cNvSpPr>
          <p:nvPr/>
        </p:nvSpPr>
        <p:spPr>
          <a:xfrm>
            <a:off x="3238500" y="3891418"/>
            <a:ext cx="1104900" cy="1104900"/>
          </a:xfrm>
          <a:prstGeom prst="ellipse">
            <a:avLst/>
          </a:prstGeom>
          <a:solidFill>
            <a:srgbClr val="EEF6F5"/>
          </a:solidFill>
          <a:ln w="19050">
            <a:solidFill>
              <a:srgbClr val="B8EBE2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89D1CD-E78B-4DCA-B997-DFA85B9042CC}"/>
              </a:ext>
            </a:extLst>
          </p:cNvPr>
          <p:cNvSpPr>
            <a:spLocks noGrp="1"/>
          </p:cNvSpPr>
          <p:nvPr/>
        </p:nvSpPr>
        <p:spPr>
          <a:xfrm>
            <a:off x="3657600" y="4177168"/>
            <a:ext cx="266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0B5F59"/>
                </a:solidFill>
              </a:defRPr>
            </a:pPr>
            <a:r>
              <a:rPr sz="2100" b="1">
                <a:solidFill>
                  <a:srgbClr val="0B5F59"/>
                </a:solidFill>
              </a:rPr>
              <a:t>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6D93AD-8356-480F-8234-E0C3265A3DF6}"/>
              </a:ext>
            </a:extLst>
          </p:cNvPr>
          <p:cNvSpPr>
            <a:spLocks noGrp="1"/>
          </p:cNvSpPr>
          <p:nvPr/>
        </p:nvSpPr>
        <p:spPr>
          <a:xfrm>
            <a:off x="2971800" y="5167768"/>
            <a:ext cx="16383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11827"/>
                </a:solidFill>
              </a:defRPr>
            </a:pPr>
            <a:r>
              <a:rPr sz="1200" b="1">
                <a:solidFill>
                  <a:srgbClr val="111827"/>
                </a:solidFill>
              </a:rPr>
              <a:t>Room categories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C9804E5-4848-4089-A403-1E9C4962568A}"/>
              </a:ext>
            </a:extLst>
          </p:cNvPr>
          <p:cNvSpPr>
            <a:spLocks noGrp="1"/>
          </p:cNvSpPr>
          <p:nvPr/>
        </p:nvSpPr>
        <p:spPr>
          <a:xfrm>
            <a:off x="4438650" y="4443868"/>
            <a:ext cx="838200" cy="28575"/>
          </a:xfrm>
          <a:prstGeom prst="roundRect">
            <a:avLst>
              <a:gd name="adj" fmla="val 50000"/>
            </a:avLst>
          </a:prstGeom>
          <a:solidFill>
            <a:srgbClr val="D8E4E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E6F5136-68C9-4FDA-BDE3-28AD05E49A6C}"/>
              </a:ext>
            </a:extLst>
          </p:cNvPr>
          <p:cNvSpPr>
            <a:spLocks noGrp="1"/>
          </p:cNvSpPr>
          <p:nvPr/>
        </p:nvSpPr>
        <p:spPr>
          <a:xfrm>
            <a:off x="5334000" y="3891418"/>
            <a:ext cx="1104900" cy="1104900"/>
          </a:xfrm>
          <a:prstGeom prst="ellipse">
            <a:avLst/>
          </a:prstGeom>
          <a:solidFill>
            <a:srgbClr val="0B5F59"/>
          </a:solidFill>
          <a:ln w="19050">
            <a:solidFill>
              <a:srgbClr val="0B5F59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2E518B-F810-402F-B4A1-8CF0EABB1147}"/>
              </a:ext>
            </a:extLst>
          </p:cNvPr>
          <p:cNvSpPr>
            <a:spLocks noGrp="1"/>
          </p:cNvSpPr>
          <p:nvPr/>
        </p:nvSpPr>
        <p:spPr>
          <a:xfrm>
            <a:off x="5753100" y="4177168"/>
            <a:ext cx="266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3011A0-BC0E-4D89-A749-136A4874F317}"/>
              </a:ext>
            </a:extLst>
          </p:cNvPr>
          <p:cNvSpPr>
            <a:spLocks noGrp="1"/>
          </p:cNvSpPr>
          <p:nvPr/>
        </p:nvSpPr>
        <p:spPr>
          <a:xfrm>
            <a:off x="5067300" y="5167768"/>
            <a:ext cx="16383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11827"/>
                </a:solidFill>
              </a:defRPr>
            </a:pPr>
            <a:r>
              <a:rPr sz="1200" b="1">
                <a:solidFill>
                  <a:srgbClr val="111827"/>
                </a:solidFill>
              </a:rPr>
              <a:t>Rates + inventory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0DC52D9-364F-4983-8C62-E895EC73C413}"/>
              </a:ext>
            </a:extLst>
          </p:cNvPr>
          <p:cNvSpPr>
            <a:spLocks noGrp="1"/>
          </p:cNvSpPr>
          <p:nvPr/>
        </p:nvSpPr>
        <p:spPr>
          <a:xfrm>
            <a:off x="6534150" y="4443868"/>
            <a:ext cx="838200" cy="28575"/>
          </a:xfrm>
          <a:prstGeom prst="roundRect">
            <a:avLst>
              <a:gd name="adj" fmla="val 50000"/>
            </a:avLst>
          </a:prstGeom>
          <a:solidFill>
            <a:srgbClr val="D8E4E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64DE8F9-B64D-4CB6-93F1-BF9C0C300718}"/>
              </a:ext>
            </a:extLst>
          </p:cNvPr>
          <p:cNvSpPr>
            <a:spLocks noGrp="1"/>
          </p:cNvSpPr>
          <p:nvPr/>
        </p:nvSpPr>
        <p:spPr>
          <a:xfrm>
            <a:off x="7429500" y="3891418"/>
            <a:ext cx="1104900" cy="1104900"/>
          </a:xfrm>
          <a:prstGeom prst="ellipse">
            <a:avLst/>
          </a:prstGeom>
          <a:solidFill>
            <a:srgbClr val="EEF6F5"/>
          </a:solidFill>
          <a:ln w="19050">
            <a:solidFill>
              <a:srgbClr val="B8EBE2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F862491-EE4B-4E79-9DDD-98E0F2EE5E69}"/>
              </a:ext>
            </a:extLst>
          </p:cNvPr>
          <p:cNvSpPr>
            <a:spLocks noGrp="1"/>
          </p:cNvSpPr>
          <p:nvPr/>
        </p:nvSpPr>
        <p:spPr>
          <a:xfrm>
            <a:off x="7848600" y="4177168"/>
            <a:ext cx="266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0B5F59"/>
                </a:solidFill>
              </a:defRPr>
            </a:pPr>
            <a:r>
              <a:rPr sz="2100" b="1">
                <a:solidFill>
                  <a:srgbClr val="0B5F59"/>
                </a:solidFill>
              </a:rPr>
              <a:t>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DCBD359-42A1-446F-9478-E4479A414458}"/>
              </a:ext>
            </a:extLst>
          </p:cNvPr>
          <p:cNvSpPr>
            <a:spLocks noGrp="1"/>
          </p:cNvSpPr>
          <p:nvPr/>
        </p:nvSpPr>
        <p:spPr>
          <a:xfrm>
            <a:off x="7162800" y="5167768"/>
            <a:ext cx="16383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11827"/>
                </a:solidFill>
              </a:defRPr>
            </a:pPr>
            <a:r>
              <a:rPr sz="1200" b="1">
                <a:solidFill>
                  <a:srgbClr val="111827"/>
                </a:solidFill>
              </a:rPr>
              <a:t>Buyer booking flow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0279D4A1-9016-4914-A09F-F09369E903B2}"/>
              </a:ext>
            </a:extLst>
          </p:cNvPr>
          <p:cNvSpPr>
            <a:spLocks noGrp="1"/>
          </p:cNvSpPr>
          <p:nvPr/>
        </p:nvSpPr>
        <p:spPr>
          <a:xfrm>
            <a:off x="8629650" y="4443868"/>
            <a:ext cx="838200" cy="28575"/>
          </a:xfrm>
          <a:prstGeom prst="roundRect">
            <a:avLst>
              <a:gd name="adj" fmla="val 50000"/>
            </a:avLst>
          </a:prstGeom>
          <a:solidFill>
            <a:srgbClr val="D8E4E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130B2EA-6035-434E-A019-8E3C23A858C5}"/>
              </a:ext>
            </a:extLst>
          </p:cNvPr>
          <p:cNvSpPr>
            <a:spLocks noGrp="1"/>
          </p:cNvSpPr>
          <p:nvPr/>
        </p:nvSpPr>
        <p:spPr>
          <a:xfrm>
            <a:off x="9525000" y="3891418"/>
            <a:ext cx="1104900" cy="1104900"/>
          </a:xfrm>
          <a:prstGeom prst="ellipse">
            <a:avLst/>
          </a:prstGeom>
          <a:solidFill>
            <a:srgbClr val="0B5F59"/>
          </a:solidFill>
          <a:ln w="19050">
            <a:solidFill>
              <a:srgbClr val="0B5F59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C750B1A-3188-40A8-AA23-D2D88902916B}"/>
              </a:ext>
            </a:extLst>
          </p:cNvPr>
          <p:cNvSpPr>
            <a:spLocks noGrp="1"/>
          </p:cNvSpPr>
          <p:nvPr/>
        </p:nvSpPr>
        <p:spPr>
          <a:xfrm>
            <a:off x="9944100" y="4177168"/>
            <a:ext cx="266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352D0A-3C89-4C23-A6C8-D89033333AE4}"/>
              </a:ext>
            </a:extLst>
          </p:cNvPr>
          <p:cNvSpPr>
            <a:spLocks noGrp="1"/>
          </p:cNvSpPr>
          <p:nvPr/>
        </p:nvSpPr>
        <p:spPr>
          <a:xfrm>
            <a:off x="9258300" y="5167768"/>
            <a:ext cx="16383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11827"/>
                </a:solidFill>
              </a:defRPr>
            </a:pPr>
            <a:r>
              <a:rPr sz="1200" b="1">
                <a:solidFill>
                  <a:srgbClr val="111827"/>
                </a:solidFill>
              </a:rPr>
              <a:t>Voucher + reports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7DE76A7D-157E-4CD5-AB62-90CAA63D6F34}"/>
              </a:ext>
            </a:extLst>
          </p:cNvPr>
          <p:cNvSpPr>
            <a:spLocks noGrp="1"/>
          </p:cNvSpPr>
          <p:nvPr/>
        </p:nvSpPr>
        <p:spPr>
          <a:xfrm>
            <a:off x="1216852" y="2895598"/>
            <a:ext cx="9182100" cy="704850"/>
          </a:xfrm>
          <a:prstGeom prst="roundRect">
            <a:avLst>
              <a:gd name="adj" fmla="val 21622"/>
            </a:avLst>
          </a:prstGeom>
          <a:solidFill>
            <a:srgbClr val="F6FBFA"/>
          </a:solidFill>
          <a:ln w="9525">
            <a:solidFill>
              <a:srgbClr val="CFE7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6233FCA-5CA0-4A93-B1D4-AF43E6017712}"/>
              </a:ext>
            </a:extLst>
          </p:cNvPr>
          <p:cNvSpPr>
            <a:spLocks noGrp="1"/>
          </p:cNvSpPr>
          <p:nvPr/>
        </p:nvSpPr>
        <p:spPr>
          <a:xfrm>
            <a:off x="1509126" y="2992414"/>
            <a:ext cx="8572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0B5F59"/>
                </a:solidFill>
              </a:defRPr>
            </a:pPr>
            <a:r>
              <a:rPr sz="1500" b="1" dirty="0">
                <a:solidFill>
                  <a:srgbClr val="0B5F59"/>
                </a:solidFill>
              </a:rPr>
              <a:t>One admin controls hotel data, rooms, rate logic, agent approvals, customer bookings, payments, notifications and vouchers.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25CA559-5CD4-467A-A0A0-B182322408CB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2F15937-02E8-451A-8DA3-722F6FCC98A0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0502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6A0DFA4-5A30-45A2-ABC7-B13CAC9B9043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CUSTOMER EXPERIENCE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2454113-087F-41E4-83DC-C0A6B3202F86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6858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111827"/>
                </a:solidFill>
              </a:defRPr>
            </a:pPr>
            <a:r>
              <a:rPr sz="3300" b="1">
                <a:solidFill>
                  <a:srgbClr val="111827"/>
                </a:solidFill>
              </a:rPr>
              <a:t>A single hotel can get a professional direct booking page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78DCC9-1FA2-4973-BCDA-2A962FD356B0}"/>
              </a:ext>
            </a:extLst>
          </p:cNvPr>
          <p:cNvSpPr>
            <a:spLocks noGrp="1"/>
          </p:cNvSpPr>
          <p:nvPr/>
        </p:nvSpPr>
        <p:spPr>
          <a:xfrm>
            <a:off x="685800" y="2114550"/>
            <a:ext cx="6572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>
                <a:solidFill>
                  <a:srgbClr val="64748B"/>
                </a:solidFill>
              </a:rPr>
              <a:t>The public page focuses on the hotel, stay dates, room choices, inclusions, cancellation terms and booking request flow.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9F6C107-1532-4F19-83D4-F336E63D1E6A}"/>
              </a:ext>
            </a:extLst>
          </p:cNvPr>
          <p:cNvSpPr>
            <a:spLocks noGrp="1"/>
          </p:cNvSpPr>
          <p:nvPr/>
        </p:nvSpPr>
        <p:spPr>
          <a:xfrm>
            <a:off x="8286750" y="1442584"/>
            <a:ext cx="3048000" cy="104775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44D043A-A1A3-459F-B453-E3DA1E0FF570}"/>
              </a:ext>
            </a:extLst>
          </p:cNvPr>
          <p:cNvSpPr>
            <a:spLocks noGrp="1"/>
          </p:cNvSpPr>
          <p:nvPr/>
        </p:nvSpPr>
        <p:spPr>
          <a:xfrm>
            <a:off x="8472814" y="1766434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782DCC-2B6F-4E3E-9559-7BA932EA2C3B}"/>
              </a:ext>
            </a:extLst>
          </p:cNvPr>
          <p:cNvSpPr>
            <a:spLocks noGrp="1"/>
          </p:cNvSpPr>
          <p:nvPr/>
        </p:nvSpPr>
        <p:spPr>
          <a:xfrm>
            <a:off x="8915400" y="1545664"/>
            <a:ext cx="2133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 dirty="0">
                <a:solidFill>
                  <a:srgbClr val="111827"/>
                </a:solidFill>
              </a:rPr>
              <a:t>Direct website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BFF5D5-E2FE-4D4D-83E3-CAA82374D7BB}"/>
              </a:ext>
            </a:extLst>
          </p:cNvPr>
          <p:cNvSpPr>
            <a:spLocks noGrp="1"/>
          </p:cNvSpPr>
          <p:nvPr/>
        </p:nvSpPr>
        <p:spPr>
          <a:xfrm>
            <a:off x="8916182" y="1840808"/>
            <a:ext cx="2294612" cy="46216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Login and registration stay available, but customers can start from the hotel page.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B004B7C-BC0A-4095-9DF8-2D136E9C425F}"/>
              </a:ext>
            </a:extLst>
          </p:cNvPr>
          <p:cNvSpPr>
            <a:spLocks noGrp="1"/>
          </p:cNvSpPr>
          <p:nvPr/>
        </p:nvSpPr>
        <p:spPr>
          <a:xfrm>
            <a:off x="8286750" y="2699362"/>
            <a:ext cx="3048000" cy="1087416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9910545-C27C-40D3-8E46-3C5002B628B1}"/>
              </a:ext>
            </a:extLst>
          </p:cNvPr>
          <p:cNvSpPr>
            <a:spLocks noGrp="1"/>
          </p:cNvSpPr>
          <p:nvPr/>
        </p:nvSpPr>
        <p:spPr>
          <a:xfrm>
            <a:off x="8472814" y="3031302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D8A03D">
              <a:alpha val="7843"/>
            </a:srgbClr>
          </a:solidFill>
          <a:ln w="9525">
            <a:solidFill>
              <a:srgbClr val="D8A03D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E7B634-19BF-449C-B5D6-10B8CECA3522}"/>
              </a:ext>
            </a:extLst>
          </p:cNvPr>
          <p:cNvSpPr>
            <a:spLocks noGrp="1"/>
          </p:cNvSpPr>
          <p:nvPr/>
        </p:nvSpPr>
        <p:spPr>
          <a:xfrm>
            <a:off x="8915400" y="2774520"/>
            <a:ext cx="2133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 dirty="0">
                <a:solidFill>
                  <a:srgbClr val="111827"/>
                </a:solidFill>
              </a:rPr>
              <a:t>Bookable rooms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B23041-5297-46EA-A9E6-86A729C2B76E}"/>
              </a:ext>
            </a:extLst>
          </p:cNvPr>
          <p:cNvSpPr>
            <a:spLocks noGrp="1"/>
          </p:cNvSpPr>
          <p:nvPr/>
        </p:nvSpPr>
        <p:spPr>
          <a:xfrm>
            <a:off x="8922968" y="3035478"/>
            <a:ext cx="2233286" cy="73564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Each room can show meal plans, date-wise rates, inventory status and inclusions.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FB601C5-AA4C-4AF9-8965-0CFADA7B8A87}"/>
              </a:ext>
            </a:extLst>
          </p:cNvPr>
          <p:cNvSpPr>
            <a:spLocks noGrp="1"/>
          </p:cNvSpPr>
          <p:nvPr/>
        </p:nvSpPr>
        <p:spPr>
          <a:xfrm>
            <a:off x="8286750" y="3957184"/>
            <a:ext cx="3048000" cy="1040962"/>
          </a:xfrm>
          <a:prstGeom prst="roundRect">
            <a:avLst>
              <a:gd name="adj" fmla="val 21622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F342EFC-96C6-4F08-8E7D-251A0A0181E2}"/>
              </a:ext>
            </a:extLst>
          </p:cNvPr>
          <p:cNvSpPr>
            <a:spLocks noGrp="1"/>
          </p:cNvSpPr>
          <p:nvPr/>
        </p:nvSpPr>
        <p:spPr>
          <a:xfrm>
            <a:off x="8472814" y="4267726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118577">
              <a:alpha val="7843"/>
            </a:srgbClr>
          </a:solidFill>
          <a:ln w="9525">
            <a:solidFill>
              <a:srgbClr val="118577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8F5C5A-D867-4F68-B9D3-13A924A1B699}"/>
              </a:ext>
            </a:extLst>
          </p:cNvPr>
          <p:cNvSpPr>
            <a:spLocks noGrp="1"/>
          </p:cNvSpPr>
          <p:nvPr/>
        </p:nvSpPr>
        <p:spPr>
          <a:xfrm>
            <a:off x="9010650" y="3984846"/>
            <a:ext cx="2133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 dirty="0">
                <a:solidFill>
                  <a:srgbClr val="111827"/>
                </a:solidFill>
              </a:rPr>
              <a:t>Mobile-first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53E5F0-E297-495E-915D-1AFC81BF6C5D}"/>
              </a:ext>
            </a:extLst>
          </p:cNvPr>
          <p:cNvSpPr>
            <a:spLocks noGrp="1"/>
          </p:cNvSpPr>
          <p:nvPr/>
        </p:nvSpPr>
        <p:spPr>
          <a:xfrm>
            <a:off x="9016390" y="4288602"/>
            <a:ext cx="2133600" cy="40840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4748B"/>
                </a:solidFill>
              </a:defRPr>
            </a:pPr>
            <a:r>
              <a:rPr sz="1050" b="0" dirty="0">
                <a:solidFill>
                  <a:srgbClr val="64748B"/>
                </a:solidFill>
              </a:rPr>
              <a:t>Built to work like an app through browser install and push notifications.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CCD8A24-FE8E-4864-A6A3-958DB99BC745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D4BFF0-CB64-4BD3-9FC1-4E22470B8D97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04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03DC71-1979-49FF-1C05-463201D44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274" y="2699362"/>
            <a:ext cx="6572250" cy="357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332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34FD9FE-C6E9-4292-9570-FA88444F4C3B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BOOKING FLOW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E8DEB9-0AD1-4485-9DE1-5C1D606B8159}"/>
              </a:ext>
            </a:extLst>
          </p:cNvPr>
          <p:cNvSpPr>
            <a:spLocks noGrp="1"/>
          </p:cNvSpPr>
          <p:nvPr/>
        </p:nvSpPr>
        <p:spPr>
          <a:xfrm>
            <a:off x="685800" y="751562"/>
            <a:ext cx="72009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111827"/>
                </a:solidFill>
              </a:defRPr>
            </a:pPr>
            <a:r>
              <a:rPr sz="3300" b="1" dirty="0">
                <a:solidFill>
                  <a:srgbClr val="111827"/>
                </a:solidFill>
              </a:rPr>
              <a:t>The booking page explains price, policy and guest details before request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514EEB6-057D-49CE-A05D-FAE373087FD8}"/>
              </a:ext>
            </a:extLst>
          </p:cNvPr>
          <p:cNvSpPr>
            <a:spLocks noGrp="1"/>
          </p:cNvSpPr>
          <p:nvPr/>
        </p:nvSpPr>
        <p:spPr>
          <a:xfrm>
            <a:off x="685799" y="1876556"/>
            <a:ext cx="9097027" cy="43749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 dirty="0">
                <a:solidFill>
                  <a:srgbClr val="64748B"/>
                </a:solidFill>
              </a:rPr>
              <a:t>This gives the buyer clarity and gives the hotel team a structured request instead of a loose WhatsApp message.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5682" b="5682"/>
          <a:stretch>
            <a:fillRect/>
          </a:stretch>
        </p:blipFill>
        <p:spPr>
          <a:xfrm>
            <a:off x="685800" y="2381250"/>
            <a:ext cx="6705600" cy="3714750"/>
          </a:xfrm>
          <a:prstGeom prst="roundRect">
            <a:avLst>
              <a:gd name="adj" fmla="val 4103"/>
            </a:avLst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DDAAF4E-C7F3-4CC6-A978-C8F276EB2639}"/>
              </a:ext>
            </a:extLst>
          </p:cNvPr>
          <p:cNvSpPr>
            <a:spLocks noGrp="1"/>
          </p:cNvSpPr>
          <p:nvPr/>
        </p:nvSpPr>
        <p:spPr>
          <a:xfrm>
            <a:off x="7810500" y="2476500"/>
            <a:ext cx="323850" cy="323850"/>
          </a:xfrm>
          <a:prstGeom prst="roundRect">
            <a:avLst>
              <a:gd name="adj" fmla="val 23529"/>
            </a:avLst>
          </a:prstGeom>
          <a:solidFill>
            <a:srgbClr val="EEF6F5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15AEDD-4C48-4135-BA0D-D036F5318785}"/>
              </a:ext>
            </a:extLst>
          </p:cNvPr>
          <p:cNvSpPr>
            <a:spLocks noGrp="1"/>
          </p:cNvSpPr>
          <p:nvPr/>
        </p:nvSpPr>
        <p:spPr>
          <a:xfrm>
            <a:off x="7886700" y="2524125"/>
            <a:ext cx="171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0B5F59"/>
                </a:solidFill>
              </a:defRPr>
            </a:pPr>
            <a:r>
              <a:rPr sz="1350" b="1">
                <a:solidFill>
                  <a:srgbClr val="0B5F59"/>
                </a:solidFill>
              </a:rPr>
              <a:t>✓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F8769E-308D-4B5C-AB92-3762329150E0}"/>
              </a:ext>
            </a:extLst>
          </p:cNvPr>
          <p:cNvSpPr>
            <a:spLocks noGrp="1"/>
          </p:cNvSpPr>
          <p:nvPr/>
        </p:nvSpPr>
        <p:spPr>
          <a:xfrm>
            <a:off x="8286750" y="2457450"/>
            <a:ext cx="2952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11827"/>
                </a:solidFill>
              </a:defRPr>
            </a:pPr>
            <a:r>
              <a:rPr sz="1350" b="1">
                <a:solidFill>
                  <a:srgbClr val="111827"/>
                </a:solidFill>
              </a:rPr>
              <a:t>Meal plan upgrade can update date-wise totals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12935D0-CB5A-46E3-8F20-C11F52B45A99}"/>
              </a:ext>
            </a:extLst>
          </p:cNvPr>
          <p:cNvSpPr>
            <a:spLocks noGrp="1"/>
          </p:cNvSpPr>
          <p:nvPr/>
        </p:nvSpPr>
        <p:spPr>
          <a:xfrm>
            <a:off x="7810500" y="3257550"/>
            <a:ext cx="323850" cy="323850"/>
          </a:xfrm>
          <a:prstGeom prst="roundRect">
            <a:avLst>
              <a:gd name="adj" fmla="val 23529"/>
            </a:avLst>
          </a:prstGeom>
          <a:solidFill>
            <a:srgbClr val="FFF7E6"/>
          </a:solidFill>
          <a:ln w="9525">
            <a:solidFill>
              <a:srgbClr val="F2D5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91BC4-8503-4884-BD45-4AD183703BD6}"/>
              </a:ext>
            </a:extLst>
          </p:cNvPr>
          <p:cNvSpPr>
            <a:spLocks noGrp="1"/>
          </p:cNvSpPr>
          <p:nvPr/>
        </p:nvSpPr>
        <p:spPr>
          <a:xfrm>
            <a:off x="7886700" y="3305175"/>
            <a:ext cx="171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9A6500"/>
                </a:solidFill>
              </a:defRPr>
            </a:pPr>
            <a:r>
              <a:rPr sz="1350" b="1">
                <a:solidFill>
                  <a:srgbClr val="9A6500"/>
                </a:solidFill>
              </a:rPr>
              <a:t>✓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660901-3096-48D9-97F4-171D7BDEE876}"/>
              </a:ext>
            </a:extLst>
          </p:cNvPr>
          <p:cNvSpPr>
            <a:spLocks noGrp="1"/>
          </p:cNvSpPr>
          <p:nvPr/>
        </p:nvSpPr>
        <p:spPr>
          <a:xfrm>
            <a:off x="8286750" y="3238500"/>
            <a:ext cx="2952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11827"/>
                </a:solidFill>
              </a:defRPr>
            </a:pPr>
            <a:r>
              <a:rPr sz="1350" b="1">
                <a:solidFill>
                  <a:srgbClr val="111827"/>
                </a:solidFill>
              </a:rPr>
              <a:t>Guaranteed confirmation only when loaded inventory covers requested rooms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B512E1D-00C1-486C-BF98-1A6461A4B18F}"/>
              </a:ext>
            </a:extLst>
          </p:cNvPr>
          <p:cNvSpPr>
            <a:spLocks noGrp="1"/>
          </p:cNvSpPr>
          <p:nvPr/>
        </p:nvSpPr>
        <p:spPr>
          <a:xfrm>
            <a:off x="7810500" y="4038600"/>
            <a:ext cx="323850" cy="323850"/>
          </a:xfrm>
          <a:prstGeom prst="roundRect">
            <a:avLst>
              <a:gd name="adj" fmla="val 23529"/>
            </a:avLst>
          </a:prstGeom>
          <a:solidFill>
            <a:srgbClr val="EEF6F5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61CF8C-1F14-4943-9B03-8B9DC28A33D3}"/>
              </a:ext>
            </a:extLst>
          </p:cNvPr>
          <p:cNvSpPr>
            <a:spLocks noGrp="1"/>
          </p:cNvSpPr>
          <p:nvPr/>
        </p:nvSpPr>
        <p:spPr>
          <a:xfrm>
            <a:off x="7886700" y="4086225"/>
            <a:ext cx="171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0B5F59"/>
                </a:solidFill>
              </a:defRPr>
            </a:pPr>
            <a:r>
              <a:rPr sz="1350" b="1">
                <a:solidFill>
                  <a:srgbClr val="0B5F59"/>
                </a:solidFill>
              </a:rPr>
              <a:t>✓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4154A4-2B18-442C-B79E-A9D75D0D2E48}"/>
              </a:ext>
            </a:extLst>
          </p:cNvPr>
          <p:cNvSpPr>
            <a:spLocks noGrp="1"/>
          </p:cNvSpPr>
          <p:nvPr/>
        </p:nvSpPr>
        <p:spPr>
          <a:xfrm>
            <a:off x="8286750" y="4019550"/>
            <a:ext cx="2952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11827"/>
                </a:solidFill>
              </a:defRPr>
            </a:pPr>
            <a:r>
              <a:rPr sz="1350" b="1">
                <a:solidFill>
                  <a:srgbClr val="111827"/>
                </a:solidFill>
              </a:rPr>
              <a:t>On-request bookings stay trackable until supplier action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64DD0E48-0C94-4DBA-A1AA-B3541913BE53}"/>
              </a:ext>
            </a:extLst>
          </p:cNvPr>
          <p:cNvSpPr>
            <a:spLocks noGrp="1"/>
          </p:cNvSpPr>
          <p:nvPr/>
        </p:nvSpPr>
        <p:spPr>
          <a:xfrm>
            <a:off x="7810500" y="4819650"/>
            <a:ext cx="323850" cy="323850"/>
          </a:xfrm>
          <a:prstGeom prst="roundRect">
            <a:avLst>
              <a:gd name="adj" fmla="val 23529"/>
            </a:avLst>
          </a:prstGeom>
          <a:solidFill>
            <a:srgbClr val="FFF7E6"/>
          </a:solidFill>
          <a:ln w="9525">
            <a:solidFill>
              <a:srgbClr val="F2D5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8AFDEE6-0293-4DB2-BE1D-4DF1EFAC046D}"/>
              </a:ext>
            </a:extLst>
          </p:cNvPr>
          <p:cNvSpPr>
            <a:spLocks noGrp="1"/>
          </p:cNvSpPr>
          <p:nvPr/>
        </p:nvSpPr>
        <p:spPr>
          <a:xfrm>
            <a:off x="7886700" y="4867275"/>
            <a:ext cx="171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9A6500"/>
                </a:solidFill>
              </a:defRPr>
            </a:pPr>
            <a:r>
              <a:rPr sz="1350" b="1">
                <a:solidFill>
                  <a:srgbClr val="9A6500"/>
                </a:solidFill>
              </a:rPr>
              <a:t>✓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031DE2-54B8-4D99-B937-4CED19F6C711}"/>
              </a:ext>
            </a:extLst>
          </p:cNvPr>
          <p:cNvSpPr>
            <a:spLocks noGrp="1"/>
          </p:cNvSpPr>
          <p:nvPr/>
        </p:nvSpPr>
        <p:spPr>
          <a:xfrm>
            <a:off x="8286750" y="4800600"/>
            <a:ext cx="2952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11827"/>
                </a:solidFill>
              </a:defRPr>
            </a:pPr>
            <a:r>
              <a:rPr sz="1350" b="1">
                <a:solidFill>
                  <a:srgbClr val="111827"/>
                </a:solidFill>
              </a:rPr>
              <a:t>Cancellation and payment deadlines are shown in simple language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67A84FA-F088-464A-9B85-6B713C6AF596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17C5907-9CB3-4BA9-B5DB-7A05521F7B31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777409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3F10C015-F034-4BC1-8EC6-7CF0E0B3DEB2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FOR STANDALONE HOTELS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A44BC2F-FFE5-42B1-966F-69A48FB77B9C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93345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111827"/>
                </a:solidFill>
              </a:defRPr>
            </a:pPr>
            <a:r>
              <a:rPr sz="3300" b="1" dirty="0">
                <a:solidFill>
                  <a:srgbClr val="111827"/>
                </a:solidFill>
              </a:rPr>
              <a:t>A hotel gets a</a:t>
            </a:r>
            <a:r>
              <a:rPr lang="en-US" sz="3300" b="1" dirty="0">
                <a:solidFill>
                  <a:srgbClr val="111827"/>
                </a:solidFill>
              </a:rPr>
              <a:t>n unlimited</a:t>
            </a:r>
            <a:r>
              <a:rPr sz="3300" b="1" dirty="0">
                <a:solidFill>
                  <a:srgbClr val="111827"/>
                </a:solidFill>
              </a:rPr>
              <a:t> direct booking website with </a:t>
            </a:r>
            <a:r>
              <a:rPr lang="en-US" sz="3300" b="1" dirty="0">
                <a:solidFill>
                  <a:srgbClr val="111827"/>
                </a:solidFill>
              </a:rPr>
              <a:t>an optional addon of TA registrations</a:t>
            </a:r>
            <a:endParaRPr sz="3300" b="1" dirty="0">
              <a:solidFill>
                <a:srgbClr val="111827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974366-0B08-4C2A-810C-A126B3A4865D}"/>
              </a:ext>
            </a:extLst>
          </p:cNvPr>
          <p:cNvSpPr>
            <a:spLocks noGrp="1"/>
          </p:cNvSpPr>
          <p:nvPr/>
        </p:nvSpPr>
        <p:spPr>
          <a:xfrm>
            <a:off x="685800" y="2114550"/>
            <a:ext cx="6572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>
                <a:solidFill>
                  <a:srgbClr val="64748B"/>
                </a:solidFill>
              </a:rPr>
              <a:t>The hotel can run customer bookings first, and optionally enable travel-agent registration when it wants controlled B2B distribution.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30C548E-4F7D-4EA5-B560-22D7386C7895}"/>
              </a:ext>
            </a:extLst>
          </p:cNvPr>
          <p:cNvSpPr>
            <a:spLocks noGrp="1"/>
          </p:cNvSpPr>
          <p:nvPr/>
        </p:nvSpPr>
        <p:spPr>
          <a:xfrm>
            <a:off x="685800" y="2819400"/>
            <a:ext cx="2381250" cy="1695450"/>
          </a:xfrm>
          <a:prstGeom prst="roundRect">
            <a:avLst>
              <a:gd name="adj" fmla="val 8989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6555230-A832-4C0E-9BD3-91C40C6CF31B}"/>
              </a:ext>
            </a:extLst>
          </p:cNvPr>
          <p:cNvSpPr>
            <a:spLocks noGrp="1"/>
          </p:cNvSpPr>
          <p:nvPr/>
        </p:nvSpPr>
        <p:spPr>
          <a:xfrm>
            <a:off x="857250" y="299085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A9C2BA-C18F-4EF9-8626-0A9171771F5B}"/>
              </a:ext>
            </a:extLst>
          </p:cNvPr>
          <p:cNvSpPr>
            <a:spLocks noGrp="1"/>
          </p:cNvSpPr>
          <p:nvPr/>
        </p:nvSpPr>
        <p:spPr>
          <a:xfrm>
            <a:off x="1372122" y="2947270"/>
            <a:ext cx="16573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 dirty="0">
                <a:solidFill>
                  <a:srgbClr val="111827"/>
                </a:solidFill>
              </a:rPr>
              <a:t>Direct customer booking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CFD129-9065-435A-901E-7A7C13EF7E40}"/>
              </a:ext>
            </a:extLst>
          </p:cNvPr>
          <p:cNvSpPr>
            <a:spLocks noGrp="1"/>
          </p:cNvSpPr>
          <p:nvPr/>
        </p:nvSpPr>
        <p:spPr>
          <a:xfrm>
            <a:off x="914400" y="3543300"/>
            <a:ext cx="192405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Open website for customers with room selection, guest details and booking request.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A17836D-8F2E-4114-B72D-B0A4A3F77F5F}"/>
              </a:ext>
            </a:extLst>
          </p:cNvPr>
          <p:cNvSpPr>
            <a:spLocks noGrp="1"/>
          </p:cNvSpPr>
          <p:nvPr/>
        </p:nvSpPr>
        <p:spPr>
          <a:xfrm>
            <a:off x="3352800" y="2819400"/>
            <a:ext cx="2381250" cy="1695450"/>
          </a:xfrm>
          <a:prstGeom prst="roundRect">
            <a:avLst>
              <a:gd name="adj" fmla="val 8989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B295953-07F4-463C-A419-574743968781}"/>
              </a:ext>
            </a:extLst>
          </p:cNvPr>
          <p:cNvSpPr>
            <a:spLocks noGrp="1"/>
          </p:cNvSpPr>
          <p:nvPr/>
        </p:nvSpPr>
        <p:spPr>
          <a:xfrm>
            <a:off x="3524250" y="299085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D8A03D">
              <a:alpha val="7843"/>
            </a:srgbClr>
          </a:solidFill>
          <a:ln w="9525">
            <a:solidFill>
              <a:srgbClr val="D8A03D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3DA11F-B874-4A10-A5D7-CE069EB3F08E}"/>
              </a:ext>
            </a:extLst>
          </p:cNvPr>
          <p:cNvSpPr>
            <a:spLocks noGrp="1"/>
          </p:cNvSpPr>
          <p:nvPr/>
        </p:nvSpPr>
        <p:spPr>
          <a:xfrm>
            <a:off x="4014070" y="2922218"/>
            <a:ext cx="14668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 dirty="0">
                <a:solidFill>
                  <a:srgbClr val="111827"/>
                </a:solidFill>
              </a:rPr>
              <a:t>Optional TA registration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61D356-D844-4946-8014-38C4F68E5EE1}"/>
              </a:ext>
            </a:extLst>
          </p:cNvPr>
          <p:cNvSpPr>
            <a:spLocks noGrp="1"/>
          </p:cNvSpPr>
          <p:nvPr/>
        </p:nvSpPr>
        <p:spPr>
          <a:xfrm>
            <a:off x="3581400" y="3543300"/>
            <a:ext cx="215265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Enable agent registration as an add-on, then approve agents and apply hidden category pricing</a:t>
            </a:r>
            <a:r>
              <a:rPr lang="en-US" sz="1125" b="0" dirty="0">
                <a:solidFill>
                  <a:srgbClr val="64748B"/>
                </a:solidFill>
              </a:rPr>
              <a:t> as per their potential</a:t>
            </a:r>
            <a:endParaRPr sz="1125" b="0" dirty="0">
              <a:solidFill>
                <a:srgbClr val="64748B"/>
              </a:solidFill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D3CE1B6-DCDB-49FC-944B-6B4680962C6E}"/>
              </a:ext>
            </a:extLst>
          </p:cNvPr>
          <p:cNvSpPr>
            <a:spLocks noGrp="1"/>
          </p:cNvSpPr>
          <p:nvPr/>
        </p:nvSpPr>
        <p:spPr>
          <a:xfrm>
            <a:off x="6019800" y="2819400"/>
            <a:ext cx="2381250" cy="1695450"/>
          </a:xfrm>
          <a:prstGeom prst="roundRect">
            <a:avLst>
              <a:gd name="adj" fmla="val 8989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888E2A3-6826-4997-ADEE-9333A4093B42}"/>
              </a:ext>
            </a:extLst>
          </p:cNvPr>
          <p:cNvSpPr>
            <a:spLocks noGrp="1"/>
          </p:cNvSpPr>
          <p:nvPr/>
        </p:nvSpPr>
        <p:spPr>
          <a:xfrm>
            <a:off x="6191250" y="299085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118577">
              <a:alpha val="7843"/>
            </a:srgbClr>
          </a:solidFill>
          <a:ln w="9525">
            <a:solidFill>
              <a:srgbClr val="118577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0DAA71-2C30-46DB-BE32-58EFD63C33F5}"/>
              </a:ext>
            </a:extLst>
          </p:cNvPr>
          <p:cNvSpPr>
            <a:spLocks noGrp="1"/>
          </p:cNvSpPr>
          <p:nvPr/>
        </p:nvSpPr>
        <p:spPr>
          <a:xfrm>
            <a:off x="6681070" y="2922218"/>
            <a:ext cx="14668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 dirty="0">
                <a:solidFill>
                  <a:srgbClr val="111827"/>
                </a:solidFill>
              </a:rPr>
              <a:t>Availability calendar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5868F4-27C1-45FE-945A-7D6CB892D49F}"/>
              </a:ext>
            </a:extLst>
          </p:cNvPr>
          <p:cNvSpPr>
            <a:spLocks noGrp="1"/>
          </p:cNvSpPr>
          <p:nvPr/>
        </p:nvSpPr>
        <p:spPr>
          <a:xfrm>
            <a:off x="6248400" y="3543300"/>
            <a:ext cx="192405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Show upcoming room inventory and on-request dates room-wise.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B013ECD8-98EE-4826-AB5D-BF2A92B9AE31}"/>
              </a:ext>
            </a:extLst>
          </p:cNvPr>
          <p:cNvSpPr>
            <a:spLocks noGrp="1"/>
          </p:cNvSpPr>
          <p:nvPr/>
        </p:nvSpPr>
        <p:spPr>
          <a:xfrm>
            <a:off x="8686800" y="2819400"/>
            <a:ext cx="2381250" cy="1695450"/>
          </a:xfrm>
          <a:prstGeom prst="roundRect">
            <a:avLst>
              <a:gd name="adj" fmla="val 8989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986F1FC-0D07-4425-B249-317E2F2F6B95}"/>
              </a:ext>
            </a:extLst>
          </p:cNvPr>
          <p:cNvSpPr>
            <a:spLocks noGrp="1"/>
          </p:cNvSpPr>
          <p:nvPr/>
        </p:nvSpPr>
        <p:spPr>
          <a:xfrm>
            <a:off x="8858250" y="299085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9139D3C-3C7A-4D25-89DC-74653AAD1F2F}"/>
              </a:ext>
            </a:extLst>
          </p:cNvPr>
          <p:cNvSpPr>
            <a:spLocks noGrp="1"/>
          </p:cNvSpPr>
          <p:nvPr/>
        </p:nvSpPr>
        <p:spPr>
          <a:xfrm>
            <a:off x="9360596" y="2922218"/>
            <a:ext cx="14668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 dirty="0">
                <a:solidFill>
                  <a:srgbClr val="111827"/>
                </a:solidFill>
              </a:rPr>
              <a:t>Voucher-ready flow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97486F8-6EDB-4ED5-BCC5-51B89EF2A1B2}"/>
              </a:ext>
            </a:extLst>
          </p:cNvPr>
          <p:cNvSpPr>
            <a:spLocks noGrp="1"/>
          </p:cNvSpPr>
          <p:nvPr/>
        </p:nvSpPr>
        <p:spPr>
          <a:xfrm>
            <a:off x="8915400" y="3543300"/>
            <a:ext cx="192405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Booking, payment, cancellation and voucher actions stay in one place.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00BB269-A6CD-43ED-B4FA-447BF9E64293}"/>
              </a:ext>
            </a:extLst>
          </p:cNvPr>
          <p:cNvSpPr>
            <a:spLocks noGrp="1"/>
          </p:cNvSpPr>
          <p:nvPr/>
        </p:nvSpPr>
        <p:spPr>
          <a:xfrm>
            <a:off x="1866900" y="5155504"/>
            <a:ext cx="8458200" cy="876300"/>
          </a:xfrm>
          <a:prstGeom prst="roundRect">
            <a:avLst>
              <a:gd name="adj" fmla="val 17391"/>
            </a:avLst>
          </a:prstGeom>
          <a:solidFill>
            <a:srgbClr val="0B5F59"/>
          </a:solidFill>
          <a:ln w="9525">
            <a:solidFill>
              <a:srgbClr val="0B5F59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A09056-4A4D-4B43-860A-E5CEB301C7B5}"/>
              </a:ext>
            </a:extLst>
          </p:cNvPr>
          <p:cNvSpPr>
            <a:spLocks noGrp="1"/>
          </p:cNvSpPr>
          <p:nvPr/>
        </p:nvSpPr>
        <p:spPr>
          <a:xfrm>
            <a:off x="2171700" y="5276850"/>
            <a:ext cx="7848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B6FFF3"/>
                </a:solidFill>
              </a:defRPr>
            </a:pPr>
            <a:r>
              <a:rPr sz="1125" b="1">
                <a:solidFill>
                  <a:srgbClr val="B6FFF3"/>
                </a:solidFill>
              </a:rPr>
              <a:t>Optional add-on for single hotels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40B2528-B1E3-4DB3-B84C-3D3FED0C7622}"/>
              </a:ext>
            </a:extLst>
          </p:cNvPr>
          <p:cNvSpPr>
            <a:spLocks noGrp="1"/>
          </p:cNvSpPr>
          <p:nvPr/>
        </p:nvSpPr>
        <p:spPr>
          <a:xfrm>
            <a:off x="2171700" y="5543550"/>
            <a:ext cx="7848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 dirty="0">
                <a:solidFill>
                  <a:srgbClr val="FFFFFF"/>
                </a:solidFill>
              </a:rPr>
              <a:t>Travel Agent Registration: </a:t>
            </a:r>
            <a:r>
              <a:rPr sz="1800" b="1" strike="sngStrike" dirty="0">
                <a:solidFill>
                  <a:srgbClr val="FFFFFF"/>
                </a:solidFill>
              </a:rPr>
              <a:t>₹7,999 </a:t>
            </a:r>
            <a:r>
              <a:rPr sz="1800" b="1" dirty="0">
                <a:solidFill>
                  <a:srgbClr val="FFFFFF"/>
                </a:solidFill>
              </a:rPr>
              <a:t>→ ₹4,999 + GST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771B3B-8C1E-42C6-959B-467D9DDFA50D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0DF288B-73AE-4C15-906B-807CF2FFE021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289327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DA6E3702-13B4-4E81-96DB-7E0939D8A969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FOR CHAINS AND RESORT GROUPS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1A815EE-E145-4ADC-A378-E9A09739180A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6858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111827"/>
                </a:solidFill>
              </a:defRPr>
            </a:pPr>
            <a:r>
              <a:rPr sz="3300" b="1">
                <a:solidFill>
                  <a:srgbClr val="111827"/>
                </a:solidFill>
              </a:rPr>
              <a:t>One brand can control many hotels from the same system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7E7E74-2344-46C8-AD47-2553634C8F85}"/>
              </a:ext>
            </a:extLst>
          </p:cNvPr>
          <p:cNvSpPr>
            <a:spLocks noGrp="1"/>
          </p:cNvSpPr>
          <p:nvPr/>
        </p:nvSpPr>
        <p:spPr>
          <a:xfrm>
            <a:off x="685800" y="2164654"/>
            <a:ext cx="6572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 dirty="0">
                <a:solidFill>
                  <a:srgbClr val="64748B"/>
                </a:solidFill>
              </a:rPr>
              <a:t>Chain teams can use a shared hotel master, property-wise inventory, chain-wide visibility and controlled rate distribution across multiple hotels.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89F2DF8-0CA1-4A37-BBBB-3F15C3C0CC49}"/>
              </a:ext>
            </a:extLst>
          </p:cNvPr>
          <p:cNvSpPr>
            <a:spLocks noGrp="1"/>
          </p:cNvSpPr>
          <p:nvPr/>
        </p:nvSpPr>
        <p:spPr>
          <a:xfrm>
            <a:off x="762000" y="3152644"/>
            <a:ext cx="2476500" cy="165735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2147C05-72F9-4AC7-9507-3A4600639926}"/>
              </a:ext>
            </a:extLst>
          </p:cNvPr>
          <p:cNvSpPr>
            <a:spLocks noGrp="1"/>
          </p:cNvSpPr>
          <p:nvPr/>
        </p:nvSpPr>
        <p:spPr>
          <a:xfrm>
            <a:off x="933450" y="3324094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495661-2EC7-4315-80C0-3E5AB3565236}"/>
              </a:ext>
            </a:extLst>
          </p:cNvPr>
          <p:cNvSpPr>
            <a:spLocks noGrp="1"/>
          </p:cNvSpPr>
          <p:nvPr/>
        </p:nvSpPr>
        <p:spPr>
          <a:xfrm>
            <a:off x="1410744" y="3267988"/>
            <a:ext cx="1562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 dirty="0">
                <a:solidFill>
                  <a:srgbClr val="111827"/>
                </a:solidFill>
              </a:rPr>
              <a:t>Central hotel list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C48D1A-7F5C-4BED-BA30-0AFC8BD75DFD}"/>
              </a:ext>
            </a:extLst>
          </p:cNvPr>
          <p:cNvSpPr>
            <a:spLocks noGrp="1"/>
          </p:cNvSpPr>
          <p:nvPr/>
        </p:nvSpPr>
        <p:spPr>
          <a:xfrm>
            <a:off x="990600" y="3876544"/>
            <a:ext cx="201930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Add/select which hotels appear on the frontend as per plan limits.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D7D582C-0F67-4630-B6E4-B394D78E1E89}"/>
              </a:ext>
            </a:extLst>
          </p:cNvPr>
          <p:cNvSpPr>
            <a:spLocks noGrp="1"/>
          </p:cNvSpPr>
          <p:nvPr/>
        </p:nvSpPr>
        <p:spPr>
          <a:xfrm>
            <a:off x="3543300" y="3152644"/>
            <a:ext cx="2476500" cy="165735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F173984-4510-4975-8E4D-E9C6925160DB}"/>
              </a:ext>
            </a:extLst>
          </p:cNvPr>
          <p:cNvSpPr>
            <a:spLocks noGrp="1"/>
          </p:cNvSpPr>
          <p:nvPr/>
        </p:nvSpPr>
        <p:spPr>
          <a:xfrm>
            <a:off x="3714750" y="3324094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D8A03D">
              <a:alpha val="7843"/>
            </a:srgbClr>
          </a:solidFill>
          <a:ln w="9525">
            <a:solidFill>
              <a:srgbClr val="D8A03D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F64C91-AC13-460A-8D5A-296208997B0F}"/>
              </a:ext>
            </a:extLst>
          </p:cNvPr>
          <p:cNvSpPr>
            <a:spLocks noGrp="1"/>
          </p:cNvSpPr>
          <p:nvPr/>
        </p:nvSpPr>
        <p:spPr>
          <a:xfrm>
            <a:off x="4192044" y="3280514"/>
            <a:ext cx="1562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 dirty="0">
                <a:solidFill>
                  <a:srgbClr val="111827"/>
                </a:solidFill>
              </a:rPr>
              <a:t>Property-wise rooms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0851C7-50AF-4FA8-AB45-57C33BE11D0A}"/>
              </a:ext>
            </a:extLst>
          </p:cNvPr>
          <p:cNvSpPr>
            <a:spLocks noGrp="1"/>
          </p:cNvSpPr>
          <p:nvPr/>
        </p:nvSpPr>
        <p:spPr>
          <a:xfrm>
            <a:off x="3771900" y="3876544"/>
            <a:ext cx="201930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Each hotel keeps its own room categories, rates, images and policies.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92DBFC3-001D-494A-8352-40A6C8F36539}"/>
              </a:ext>
            </a:extLst>
          </p:cNvPr>
          <p:cNvSpPr>
            <a:spLocks noGrp="1"/>
          </p:cNvSpPr>
          <p:nvPr/>
        </p:nvSpPr>
        <p:spPr>
          <a:xfrm>
            <a:off x="6324600" y="3152644"/>
            <a:ext cx="2476500" cy="165735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E17F2C5-3F06-4411-97AE-C7349CB75DEA}"/>
              </a:ext>
            </a:extLst>
          </p:cNvPr>
          <p:cNvSpPr>
            <a:spLocks noGrp="1"/>
          </p:cNvSpPr>
          <p:nvPr/>
        </p:nvSpPr>
        <p:spPr>
          <a:xfrm>
            <a:off x="6496050" y="3324094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CA8A2C-F875-437A-856D-EEF43F58E0BD}"/>
              </a:ext>
            </a:extLst>
          </p:cNvPr>
          <p:cNvSpPr>
            <a:spLocks noGrp="1"/>
          </p:cNvSpPr>
          <p:nvPr/>
        </p:nvSpPr>
        <p:spPr>
          <a:xfrm>
            <a:off x="6948292" y="3305566"/>
            <a:ext cx="1562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 dirty="0">
                <a:solidFill>
                  <a:srgbClr val="111827"/>
                </a:solidFill>
              </a:rPr>
              <a:t>Agent network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FC52E80-77E2-44AB-8D24-9FDAF251A36E}"/>
              </a:ext>
            </a:extLst>
          </p:cNvPr>
          <p:cNvSpPr>
            <a:spLocks noGrp="1"/>
          </p:cNvSpPr>
          <p:nvPr/>
        </p:nvSpPr>
        <p:spPr>
          <a:xfrm>
            <a:off x="6553200" y="3876544"/>
            <a:ext cx="201930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Agents can register once under the chain and see only the sell rates intended for them.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E6C3419-BB84-41DE-8549-1B697BFFDB66}"/>
              </a:ext>
            </a:extLst>
          </p:cNvPr>
          <p:cNvSpPr>
            <a:spLocks noGrp="1"/>
          </p:cNvSpPr>
          <p:nvPr/>
        </p:nvSpPr>
        <p:spPr>
          <a:xfrm>
            <a:off x="9105900" y="3152644"/>
            <a:ext cx="2476500" cy="165735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EA5C221F-74B4-4BBF-A5CE-417996F5028F}"/>
              </a:ext>
            </a:extLst>
          </p:cNvPr>
          <p:cNvSpPr>
            <a:spLocks noGrp="1"/>
          </p:cNvSpPr>
          <p:nvPr/>
        </p:nvSpPr>
        <p:spPr>
          <a:xfrm>
            <a:off x="9277350" y="3324094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D8A03D">
              <a:alpha val="7843"/>
            </a:srgbClr>
          </a:solidFill>
          <a:ln w="9525">
            <a:solidFill>
              <a:srgbClr val="D8A03D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B92A39B-7CF7-4EAF-8F44-4FE13E69A6F6}"/>
              </a:ext>
            </a:extLst>
          </p:cNvPr>
          <p:cNvSpPr>
            <a:spLocks noGrp="1"/>
          </p:cNvSpPr>
          <p:nvPr/>
        </p:nvSpPr>
        <p:spPr>
          <a:xfrm>
            <a:off x="9717066" y="3267988"/>
            <a:ext cx="1562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 dirty="0">
                <a:solidFill>
                  <a:srgbClr val="111827"/>
                </a:solidFill>
              </a:rPr>
              <a:t>Reports and roles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1762F91-2A88-472B-B51D-8E028E52AB2B}"/>
              </a:ext>
            </a:extLst>
          </p:cNvPr>
          <p:cNvSpPr>
            <a:spLocks noGrp="1"/>
          </p:cNvSpPr>
          <p:nvPr/>
        </p:nvSpPr>
        <p:spPr>
          <a:xfrm>
            <a:off x="9334500" y="3876544"/>
            <a:ext cx="201930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Reservations, accounts and rate-loading teams can get restricted access.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3E48C95-811B-45F6-9433-50536B3C31C1}"/>
              </a:ext>
            </a:extLst>
          </p:cNvPr>
          <p:cNvSpPr>
            <a:spLocks noGrp="1"/>
          </p:cNvSpPr>
          <p:nvPr/>
        </p:nvSpPr>
        <p:spPr>
          <a:xfrm>
            <a:off x="1200150" y="5287028"/>
            <a:ext cx="97917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0B5F59"/>
                </a:solidFill>
              </a:defRPr>
            </a:pPr>
            <a:r>
              <a:rPr sz="1650" b="1" dirty="0">
                <a:solidFill>
                  <a:srgbClr val="0B5F59"/>
                </a:solidFill>
              </a:rPr>
              <a:t>Best fit: small chains, resort groups, hotel brands and management companies that want direct distribution without losing control.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EBEB643-7D7A-4814-AEDE-3A6B9DFB81C8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C49EA58-5EB1-4382-96AB-9CB9DF0D933A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897111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7484BE8-2DE6-4A43-B07C-AFB96F19EB6C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ADMIN CONTROL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70C262-0EC1-403F-837E-5CDBB5D66F18}"/>
              </a:ext>
            </a:extLst>
          </p:cNvPr>
          <p:cNvSpPr>
            <a:spLocks noGrp="1"/>
          </p:cNvSpPr>
          <p:nvPr/>
        </p:nvSpPr>
        <p:spPr>
          <a:xfrm>
            <a:off x="685800" y="814192"/>
            <a:ext cx="6858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111827"/>
                </a:solidFill>
              </a:defRPr>
            </a:pPr>
            <a:r>
              <a:rPr sz="3300" b="1" dirty="0">
                <a:solidFill>
                  <a:srgbClr val="111827"/>
                </a:solidFill>
              </a:rPr>
              <a:t>Hotel teams control display, rates, inventory and operations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488E97-B600-44A7-A70F-968E86D19E4A}"/>
              </a:ext>
            </a:extLst>
          </p:cNvPr>
          <p:cNvSpPr>
            <a:spLocks noGrp="1"/>
          </p:cNvSpPr>
          <p:nvPr/>
        </p:nvSpPr>
        <p:spPr>
          <a:xfrm>
            <a:off x="685800" y="1914134"/>
            <a:ext cx="10186792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 dirty="0">
                <a:solidFill>
                  <a:srgbClr val="64748B"/>
                </a:solidFill>
              </a:rPr>
              <a:t>The backend is built around daily operational work: what is live, who can book, what rates apply, and what needs action.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11257" b="11257"/>
          <a:stretch>
            <a:fillRect/>
          </a:stretch>
        </p:blipFill>
        <p:spPr>
          <a:xfrm>
            <a:off x="685800" y="2476500"/>
            <a:ext cx="7277100" cy="3524250"/>
          </a:xfrm>
          <a:prstGeom prst="roundRect">
            <a:avLst>
              <a:gd name="adj" fmla="val 4324"/>
            </a:avLst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85514A3-79C8-4280-AB74-E858794FF014}"/>
              </a:ext>
            </a:extLst>
          </p:cNvPr>
          <p:cNvSpPr>
            <a:spLocks noGrp="1"/>
          </p:cNvSpPr>
          <p:nvPr/>
        </p:nvSpPr>
        <p:spPr>
          <a:xfrm>
            <a:off x="8267700" y="2484068"/>
            <a:ext cx="2952750" cy="1000125"/>
          </a:xfrm>
          <a:prstGeom prst="roundRect">
            <a:avLst>
              <a:gd name="adj" fmla="val 15238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3085B62-30B4-40CC-AC5A-080FBA842B89}"/>
              </a:ext>
            </a:extLst>
          </p:cNvPr>
          <p:cNvSpPr>
            <a:spLocks noGrp="1"/>
          </p:cNvSpPr>
          <p:nvPr/>
        </p:nvSpPr>
        <p:spPr>
          <a:xfrm>
            <a:off x="8389046" y="2805112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D66CC-6571-4BB3-9ADC-2DBA5ED898F3}"/>
              </a:ext>
            </a:extLst>
          </p:cNvPr>
          <p:cNvSpPr>
            <a:spLocks noGrp="1"/>
          </p:cNvSpPr>
          <p:nvPr/>
        </p:nvSpPr>
        <p:spPr>
          <a:xfrm>
            <a:off x="8891392" y="2595825"/>
            <a:ext cx="2038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 dirty="0">
                <a:solidFill>
                  <a:srgbClr val="111827"/>
                </a:solidFill>
              </a:rPr>
              <a:t>Show on homepage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1719F2-8376-45AF-82D2-465229E2B8CF}"/>
              </a:ext>
            </a:extLst>
          </p:cNvPr>
          <p:cNvSpPr>
            <a:spLocks noGrp="1"/>
          </p:cNvSpPr>
          <p:nvPr/>
        </p:nvSpPr>
        <p:spPr>
          <a:xfrm>
            <a:off x="8891392" y="2857240"/>
            <a:ext cx="2163088" cy="23884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Plan-wise controls decide which hotels can be visible to customers.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3D4DC62-D3B5-4337-B44D-C23E23009D0D}"/>
              </a:ext>
            </a:extLst>
          </p:cNvPr>
          <p:cNvSpPr>
            <a:spLocks noGrp="1"/>
          </p:cNvSpPr>
          <p:nvPr/>
        </p:nvSpPr>
        <p:spPr>
          <a:xfrm>
            <a:off x="8267700" y="3696222"/>
            <a:ext cx="2952750" cy="1000125"/>
          </a:xfrm>
          <a:prstGeom prst="roundRect">
            <a:avLst>
              <a:gd name="adj" fmla="val 15238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753257D-E618-4329-AB85-EEC8320F782B}"/>
              </a:ext>
            </a:extLst>
          </p:cNvPr>
          <p:cNvSpPr>
            <a:spLocks noGrp="1"/>
          </p:cNvSpPr>
          <p:nvPr/>
        </p:nvSpPr>
        <p:spPr>
          <a:xfrm>
            <a:off x="8389046" y="3992932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D8A03D">
              <a:alpha val="7843"/>
            </a:srgbClr>
          </a:solidFill>
          <a:ln w="9525">
            <a:solidFill>
              <a:srgbClr val="D8A03D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2BD72C-8FEB-4F82-A670-E9650C6E2265}"/>
              </a:ext>
            </a:extLst>
          </p:cNvPr>
          <p:cNvSpPr>
            <a:spLocks noGrp="1"/>
          </p:cNvSpPr>
          <p:nvPr/>
        </p:nvSpPr>
        <p:spPr>
          <a:xfrm>
            <a:off x="8828762" y="3793429"/>
            <a:ext cx="2038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 dirty="0">
                <a:solidFill>
                  <a:srgbClr val="111827"/>
                </a:solidFill>
              </a:rPr>
              <a:t>Rate logic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2E2DB0-83A1-4E8D-AD8A-9FA4BDE2C0D9}"/>
              </a:ext>
            </a:extLst>
          </p:cNvPr>
          <p:cNvSpPr>
            <a:spLocks noGrp="1"/>
          </p:cNvSpPr>
          <p:nvPr/>
        </p:nvSpPr>
        <p:spPr>
          <a:xfrm>
            <a:off x="8853814" y="4070503"/>
            <a:ext cx="2329058" cy="56693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Base net rates can become buyer-facing rates using margins and tax rules.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25320EC-B9AC-43D3-840D-C37D5161201B}"/>
              </a:ext>
            </a:extLst>
          </p:cNvPr>
          <p:cNvSpPr>
            <a:spLocks noGrp="1"/>
          </p:cNvSpPr>
          <p:nvPr/>
        </p:nvSpPr>
        <p:spPr>
          <a:xfrm>
            <a:off x="8267700" y="4895850"/>
            <a:ext cx="2952750" cy="1144435"/>
          </a:xfrm>
          <a:prstGeom prst="roundRect">
            <a:avLst>
              <a:gd name="adj" fmla="val 15238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433344A-CEE2-4CEA-A593-EFD905D834EC}"/>
              </a:ext>
            </a:extLst>
          </p:cNvPr>
          <p:cNvSpPr>
            <a:spLocks noGrp="1"/>
          </p:cNvSpPr>
          <p:nvPr/>
        </p:nvSpPr>
        <p:spPr>
          <a:xfrm>
            <a:off x="8389046" y="5268042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118577">
              <a:alpha val="7843"/>
            </a:srgbClr>
          </a:solidFill>
          <a:ln w="9525">
            <a:solidFill>
              <a:srgbClr val="118577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3F215B-804A-4C52-BFA9-94514140DCD1}"/>
              </a:ext>
            </a:extLst>
          </p:cNvPr>
          <p:cNvSpPr>
            <a:spLocks noGrp="1"/>
          </p:cNvSpPr>
          <p:nvPr/>
        </p:nvSpPr>
        <p:spPr>
          <a:xfrm>
            <a:off x="8828762" y="4961352"/>
            <a:ext cx="2038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 dirty="0">
                <a:solidFill>
                  <a:srgbClr val="111827"/>
                </a:solidFill>
              </a:rPr>
              <a:t>Operational menus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74EDB6-DC4E-47CB-862F-1D94A303A9FF}"/>
              </a:ext>
            </a:extLst>
          </p:cNvPr>
          <p:cNvSpPr>
            <a:spLocks noGrp="1"/>
          </p:cNvSpPr>
          <p:nvPr/>
        </p:nvSpPr>
        <p:spPr>
          <a:xfrm>
            <a:off x="8885390" y="5262174"/>
            <a:ext cx="2329058" cy="61899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Bookings, agents, reports, communications, coupons, plans and employees live in one dashboard.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7A9E24-1CF8-4E89-8772-1A2EA8D3C800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D535888-DB9A-48C6-BA27-DB35E76DEE11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535131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B9C134B-C101-4ED4-B7C5-2A25E4311CF0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RATE ENGINE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E386ED-A362-442A-8C62-3D5771853555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6858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111827"/>
                </a:solidFill>
              </a:defRPr>
            </a:pPr>
            <a:r>
              <a:rPr sz="3300" b="1">
                <a:solidFill>
                  <a:srgbClr val="111827"/>
                </a:solidFill>
              </a:rPr>
              <a:t>Rates are loaded the way hotel contracting actually works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366355-7BF1-42C6-91F1-06319A29B79C}"/>
              </a:ext>
            </a:extLst>
          </p:cNvPr>
          <p:cNvSpPr>
            <a:spLocks noGrp="1"/>
          </p:cNvSpPr>
          <p:nvPr/>
        </p:nvSpPr>
        <p:spPr>
          <a:xfrm>
            <a:off x="685800" y="2026868"/>
            <a:ext cx="9259866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 dirty="0">
                <a:solidFill>
                  <a:srgbClr val="64748B"/>
                </a:solidFill>
              </a:rPr>
              <a:t>Weekday/weekend rates, date ranges, special dates, taxes, supplements and inventory are separate controls so teams do not overwrite entire seasons for one change.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423A885-3E82-4FA9-999F-9F31AC7BBC13}"/>
              </a:ext>
            </a:extLst>
          </p:cNvPr>
          <p:cNvSpPr>
            <a:spLocks noGrp="1"/>
          </p:cNvSpPr>
          <p:nvPr/>
        </p:nvSpPr>
        <p:spPr>
          <a:xfrm>
            <a:off x="1200150" y="2702228"/>
            <a:ext cx="9791700" cy="514350"/>
          </a:xfrm>
          <a:prstGeom prst="roundRect">
            <a:avLst>
              <a:gd name="adj" fmla="val 22222"/>
            </a:avLst>
          </a:prstGeom>
          <a:solidFill>
            <a:srgbClr val="F7FBFB"/>
          </a:solidFill>
          <a:ln w="9525">
            <a:solidFill>
              <a:srgbClr val="D8E4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0D0BA9-13DB-4346-8736-A1989BA7CC83}"/>
              </a:ext>
            </a:extLst>
          </p:cNvPr>
          <p:cNvSpPr>
            <a:spLocks noGrp="1"/>
          </p:cNvSpPr>
          <p:nvPr/>
        </p:nvSpPr>
        <p:spPr>
          <a:xfrm>
            <a:off x="1466850" y="2804524"/>
            <a:ext cx="2095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0B5F59"/>
                </a:solidFill>
              </a:defRPr>
            </a:pPr>
            <a:r>
              <a:rPr sz="1350" b="1">
                <a:solidFill>
                  <a:srgbClr val="0B5F59"/>
                </a:solidFill>
              </a:rPr>
              <a:t>Base room rate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99C029-58B8-432C-AD31-D4BEC91F8D8D}"/>
              </a:ext>
            </a:extLst>
          </p:cNvPr>
          <p:cNvSpPr>
            <a:spLocks noGrp="1"/>
          </p:cNvSpPr>
          <p:nvPr/>
        </p:nvSpPr>
        <p:spPr>
          <a:xfrm>
            <a:off x="3714750" y="2804524"/>
            <a:ext cx="6762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 dirty="0">
                <a:solidFill>
                  <a:srgbClr val="111827"/>
                </a:solidFill>
              </a:rPr>
              <a:t>Date-wise net rate uploaded by supplier/hotel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07663AC-D056-4397-98A2-BFAA470ADF37}"/>
              </a:ext>
            </a:extLst>
          </p:cNvPr>
          <p:cNvSpPr>
            <a:spLocks noGrp="1"/>
          </p:cNvSpPr>
          <p:nvPr/>
        </p:nvSpPr>
        <p:spPr>
          <a:xfrm>
            <a:off x="1200150" y="3388028"/>
            <a:ext cx="9791700" cy="514350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D04013-4D82-453A-A6CE-BA5A2C34970F}"/>
              </a:ext>
            </a:extLst>
          </p:cNvPr>
          <p:cNvSpPr>
            <a:spLocks noGrp="1"/>
          </p:cNvSpPr>
          <p:nvPr/>
        </p:nvSpPr>
        <p:spPr>
          <a:xfrm>
            <a:off x="1466850" y="3502850"/>
            <a:ext cx="2095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0B5F59"/>
                </a:solidFill>
              </a:defRPr>
            </a:pPr>
            <a:r>
              <a:rPr sz="1350" b="1" dirty="0">
                <a:solidFill>
                  <a:srgbClr val="0B5F59"/>
                </a:solidFill>
              </a:rPr>
              <a:t>Meals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74CE007-05BB-4EEC-B31F-703155BB2CBE}"/>
              </a:ext>
            </a:extLst>
          </p:cNvPr>
          <p:cNvSpPr>
            <a:spLocks noGrp="1"/>
          </p:cNvSpPr>
          <p:nvPr/>
        </p:nvSpPr>
        <p:spPr>
          <a:xfrm>
            <a:off x="3714750" y="3502850"/>
            <a:ext cx="6762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Breakfast, dinner and all-meals upgrades can be calculated separately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4506601-63CE-40F0-B76B-FF308C07C248}"/>
              </a:ext>
            </a:extLst>
          </p:cNvPr>
          <p:cNvSpPr>
            <a:spLocks noGrp="1"/>
          </p:cNvSpPr>
          <p:nvPr/>
        </p:nvSpPr>
        <p:spPr>
          <a:xfrm>
            <a:off x="1200150" y="4073828"/>
            <a:ext cx="9791700" cy="514350"/>
          </a:xfrm>
          <a:prstGeom prst="roundRect">
            <a:avLst>
              <a:gd name="adj" fmla="val 22222"/>
            </a:avLst>
          </a:prstGeom>
          <a:solidFill>
            <a:srgbClr val="F7FBFB"/>
          </a:solidFill>
          <a:ln w="9525">
            <a:solidFill>
              <a:srgbClr val="D8E4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B93E14-95C1-4A1B-92B2-042036F606E5}"/>
              </a:ext>
            </a:extLst>
          </p:cNvPr>
          <p:cNvSpPr>
            <a:spLocks noGrp="1"/>
          </p:cNvSpPr>
          <p:nvPr/>
        </p:nvSpPr>
        <p:spPr>
          <a:xfrm>
            <a:off x="1466850" y="4188650"/>
            <a:ext cx="2095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0B5F59"/>
                </a:solidFill>
              </a:defRPr>
            </a:pPr>
            <a:r>
              <a:rPr sz="1350" b="1" dirty="0">
                <a:solidFill>
                  <a:srgbClr val="0B5F59"/>
                </a:solidFill>
              </a:rPr>
              <a:t>Extra guest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9B4AAE-056A-4DD9-8DF3-69DE1EBB23BD}"/>
              </a:ext>
            </a:extLst>
          </p:cNvPr>
          <p:cNvSpPr>
            <a:spLocks noGrp="1"/>
          </p:cNvSpPr>
          <p:nvPr/>
        </p:nvSpPr>
        <p:spPr>
          <a:xfrm>
            <a:off x="3714750" y="4188650"/>
            <a:ext cx="6762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Adult and child charges can be fixed or percentage based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4A614A2-F571-40E0-B825-C6375E1F35B3}"/>
              </a:ext>
            </a:extLst>
          </p:cNvPr>
          <p:cNvSpPr>
            <a:spLocks noGrp="1"/>
          </p:cNvSpPr>
          <p:nvPr/>
        </p:nvSpPr>
        <p:spPr>
          <a:xfrm>
            <a:off x="1200150" y="4759628"/>
            <a:ext cx="9791700" cy="514350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4ACFC-E7FD-4816-95FB-2A5117F07DAA}"/>
              </a:ext>
            </a:extLst>
          </p:cNvPr>
          <p:cNvSpPr>
            <a:spLocks noGrp="1"/>
          </p:cNvSpPr>
          <p:nvPr/>
        </p:nvSpPr>
        <p:spPr>
          <a:xfrm>
            <a:off x="1466850" y="4861924"/>
            <a:ext cx="2095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0B5F59"/>
                </a:solidFill>
              </a:defRPr>
            </a:pPr>
            <a:r>
              <a:rPr sz="1350" b="1" dirty="0">
                <a:solidFill>
                  <a:srgbClr val="0B5F59"/>
                </a:solidFill>
              </a:rPr>
              <a:t>Supplements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4F0FC1-60E9-408D-A4C7-6CBF79089C2F}"/>
              </a:ext>
            </a:extLst>
          </p:cNvPr>
          <p:cNvSpPr>
            <a:spLocks noGrp="1"/>
          </p:cNvSpPr>
          <p:nvPr/>
        </p:nvSpPr>
        <p:spPr>
          <a:xfrm>
            <a:off x="3714750" y="4861924"/>
            <a:ext cx="6762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Peak-date additions such as Dussehra, Independence Day or long weekends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48CDAF04-F577-431A-BB85-B1A5D4A5B5E3}"/>
              </a:ext>
            </a:extLst>
          </p:cNvPr>
          <p:cNvSpPr>
            <a:spLocks noGrp="1"/>
          </p:cNvSpPr>
          <p:nvPr/>
        </p:nvSpPr>
        <p:spPr>
          <a:xfrm>
            <a:off x="1200150" y="5445428"/>
            <a:ext cx="9791700" cy="514350"/>
          </a:xfrm>
          <a:prstGeom prst="roundRect">
            <a:avLst>
              <a:gd name="adj" fmla="val 22222"/>
            </a:avLst>
          </a:prstGeom>
          <a:solidFill>
            <a:srgbClr val="F7FBFB"/>
          </a:solidFill>
          <a:ln w="9525">
            <a:solidFill>
              <a:srgbClr val="D8E4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75B0D44-FCD7-4E87-85A4-519B1712B3E3}"/>
              </a:ext>
            </a:extLst>
          </p:cNvPr>
          <p:cNvSpPr>
            <a:spLocks noGrp="1"/>
          </p:cNvSpPr>
          <p:nvPr/>
        </p:nvSpPr>
        <p:spPr>
          <a:xfrm>
            <a:off x="1466850" y="5560250"/>
            <a:ext cx="2095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0B5F59"/>
                </a:solidFill>
              </a:defRPr>
            </a:pPr>
            <a:r>
              <a:rPr sz="1350" b="1" dirty="0">
                <a:solidFill>
                  <a:srgbClr val="0B5F59"/>
                </a:solidFill>
              </a:rPr>
              <a:t>Inventory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2BDEAA1-3483-4B20-911E-396822A00A66}"/>
              </a:ext>
            </a:extLst>
          </p:cNvPr>
          <p:cNvSpPr>
            <a:spLocks noGrp="1"/>
          </p:cNvSpPr>
          <p:nvPr/>
        </p:nvSpPr>
        <p:spPr>
          <a:xfrm>
            <a:off x="3714750" y="5560250"/>
            <a:ext cx="6762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Guaranteed confirmation only when loaded room count covers the request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E2D765B-6E26-429D-A222-B0D0A9726A6A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880BAEC-B25B-4C35-AF67-BF2B8C3701C9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848116664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1505</Words>
  <Application>Microsoft Macintosh PowerPoint</Application>
  <DocSecurity>0</DocSecurity>
  <PresentationFormat>Widescreen</PresentationFormat>
  <Paragraphs>233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Office</cp:lastModifiedBy>
  <cp:revision>19</cp:revision>
  <dcterms:created xsi:type="dcterms:W3CDTF">2026-07-20T11:40:02Z</dcterms:created>
  <dcterms:modified xsi:type="dcterms:W3CDTF">2026-07-21T05:24:50Z</dcterms:modified>
</cp:coreProperties>
</file>